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21"/>
  </p:notesMasterIdLst>
  <p:handoutMasterIdLst>
    <p:handoutMasterId r:id="rId22"/>
  </p:handoutMasterIdLst>
  <p:sldIdLst>
    <p:sldId id="2076138457" r:id="rId2"/>
    <p:sldId id="2076138493" r:id="rId3"/>
    <p:sldId id="2076138498" r:id="rId4"/>
    <p:sldId id="2076138507" r:id="rId5"/>
    <p:sldId id="2076138502" r:id="rId6"/>
    <p:sldId id="2076138508" r:id="rId7"/>
    <p:sldId id="2076138509" r:id="rId8"/>
    <p:sldId id="2076138510" r:id="rId9"/>
    <p:sldId id="2076138511" r:id="rId10"/>
    <p:sldId id="2076138512" r:id="rId11"/>
    <p:sldId id="2076138366" r:id="rId12"/>
    <p:sldId id="1702" r:id="rId13"/>
    <p:sldId id="1703" r:id="rId14"/>
    <p:sldId id="1695" r:id="rId15"/>
    <p:sldId id="1694" r:id="rId16"/>
    <p:sldId id="2076138514" r:id="rId17"/>
    <p:sldId id="1696" r:id="rId18"/>
    <p:sldId id="1701" r:id="rId19"/>
    <p:sldId id="2076138513"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0F780F"/>
    <a:srgbClr val="2F2F2F"/>
    <a:srgbClr val="666666"/>
    <a:srgbClr val="000000"/>
    <a:srgbClr val="8661C5"/>
    <a:srgbClr val="D59D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7" autoAdjust="0"/>
    <p:restoredTop sz="96326" autoAdjust="0"/>
  </p:normalViewPr>
  <p:slideViewPr>
    <p:cSldViewPr snapToGrid="0">
      <p:cViewPr varScale="1">
        <p:scale>
          <a:sx n="115" d="100"/>
          <a:sy n="115" d="100"/>
        </p:scale>
        <p:origin x="84" y="84"/>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9/12/2021 9:41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9/12/2021 9:36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9/12/2021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01171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9/12/2021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43566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9/12/2021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26750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68323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73213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43203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0054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 id="2147485402"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xml"/><Relationship Id="rId1" Type="http://schemas.openxmlformats.org/officeDocument/2006/relationships/slideLayout" Target="../slideLayouts/slideLayout49.xml"/><Relationship Id="rId5" Type="http://schemas.openxmlformats.org/officeDocument/2006/relationships/hyperlink" Target="https://creativecommons.org/licenses/by/3.0/" TargetMode="External"/><Relationship Id="rId4" Type="http://schemas.openxmlformats.org/officeDocument/2006/relationships/hyperlink" Target="http://accidentaladvocate.blogspot.com/2017/01/7-things-to-know-before-going-for-hair.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9.xml"/><Relationship Id="rId5" Type="http://schemas.openxmlformats.org/officeDocument/2006/relationships/hyperlink" Target="https://creativecommons.org/licenses/by-sa/3.0/" TargetMode="External"/><Relationship Id="rId4" Type="http://schemas.openxmlformats.org/officeDocument/2006/relationships/hyperlink" Target="https://www.mariowiki.com/cla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hyperlink" Target="https://pxhere.com/en/photo/1283493" TargetMode="External"/><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2548652"/>
            <a:ext cx="4167887" cy="984885"/>
          </a:xfrm>
        </p:spPr>
        <p:txBody>
          <a:bodyPr/>
          <a:lstStyle/>
          <a:p>
            <a:r>
              <a:rPr lang="en-US" sz="3200"/>
              <a:t>C</a:t>
            </a:r>
            <a:r>
              <a:rPr lang="en-US" sz="3200" baseline="30000"/>
              <a:t>♯</a:t>
            </a:r>
            <a:br>
              <a:rPr lang="en-US" sz="3200" baseline="30000"/>
            </a:br>
            <a:r>
              <a:rPr lang="en-US" sz="3200"/>
              <a:t>Lambdas and LINQ</a:t>
            </a:r>
            <a:endParaRPr lang="en-US" sz="3200" baseline="30000" dirty="0"/>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2"/>
          </p:nvPr>
        </p:nvSpPr>
        <p:spPr>
          <a:xfrm>
            <a:off x="582042" y="3962400"/>
            <a:ext cx="4164583" cy="1015663"/>
          </a:xfrm>
        </p:spPr>
        <p:txBody>
          <a:bodyPr/>
          <a:lstStyle/>
          <a:p>
            <a:r>
              <a:rPr lang="en-US" dirty="0"/>
              <a:t>Rasmus Lystrøm</a:t>
            </a:r>
          </a:p>
          <a:p>
            <a:r>
              <a:rPr lang="en-US" dirty="0"/>
              <a:t>Associate Professor</a:t>
            </a:r>
          </a:p>
          <a:p>
            <a:r>
              <a:rPr lang="en-US" dirty="0"/>
              <a:t>ITU</a:t>
            </a:r>
          </a:p>
        </p:txBody>
      </p:sp>
      <p:sp>
        <p:nvSpPr>
          <p:cNvPr id="5" name="TextBox 4">
            <a:extLst>
              <a:ext uri="{FF2B5EF4-FFF2-40B4-BE49-F238E27FC236}">
                <a16:creationId xmlns:a16="http://schemas.microsoft.com/office/drawing/2014/main" id="{6BDE8737-6FDD-408B-B30C-589B0650A948}"/>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18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8350C-81B7-469D-B4CF-5B75E1B1B929}"/>
              </a:ext>
            </a:extLst>
          </p:cNvPr>
          <p:cNvSpPr>
            <a:spLocks noGrp="1"/>
          </p:cNvSpPr>
          <p:nvPr>
            <p:ph type="title"/>
          </p:nvPr>
        </p:nvSpPr>
        <p:spPr/>
        <p:txBody>
          <a:bodyPr/>
          <a:lstStyle/>
          <a:p>
            <a:r>
              <a:rPr lang="en-US" dirty="0">
                <a:solidFill>
                  <a:schemeClr val="bg1"/>
                </a:solidFill>
              </a:rPr>
              <a:t>(Tuples)</a:t>
            </a:r>
            <a:endParaRPr lang="LID4096" dirty="0">
              <a:solidFill>
                <a:schemeClr val="bg1"/>
              </a:solidFill>
            </a:endParaRPr>
          </a:p>
        </p:txBody>
      </p:sp>
      <p:sp>
        <p:nvSpPr>
          <p:cNvPr id="3" name="Text Placeholder 2">
            <a:extLst>
              <a:ext uri="{FF2B5EF4-FFF2-40B4-BE49-F238E27FC236}">
                <a16:creationId xmlns:a16="http://schemas.microsoft.com/office/drawing/2014/main" id="{A094DB86-41E5-4635-82C0-B85272BE940D}"/>
              </a:ext>
            </a:extLst>
          </p:cNvPr>
          <p:cNvSpPr>
            <a:spLocks noGrp="1"/>
          </p:cNvSpPr>
          <p:nvPr>
            <p:ph type="body" sz="quarter" idx="10"/>
          </p:nvPr>
        </p:nvSpPr>
        <p:spPr/>
        <p:txBody>
          <a:bodyPr/>
          <a:lstStyle/>
          <a:p>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s</a:t>
            </a:r>
            <a:r>
              <a:rPr lang="da-DK" sz="2400" b="0" dirty="0">
                <a:solidFill>
                  <a:srgbClr val="D4D4D4"/>
                </a:solidFill>
                <a:effectLst/>
                <a:latin typeface=" Cascadia Code PL"/>
              </a:rPr>
              <a:t> = </a:t>
            </a:r>
            <a:r>
              <a:rPr lang="da-DK" sz="2400" b="0" dirty="0">
                <a:solidFill>
                  <a:srgbClr val="4EC9B0"/>
                </a:solidFill>
                <a:effectLst/>
                <a:latin typeface=" Cascadia Code PL"/>
              </a:rPr>
              <a:t>Tuple</a:t>
            </a:r>
            <a:r>
              <a:rPr lang="da-DK" sz="2400" b="0" dirty="0">
                <a:solidFill>
                  <a:srgbClr val="D4D4D4"/>
                </a:solidFill>
                <a:effectLst/>
                <a:latin typeface=" Cascadia Code PL"/>
              </a:rPr>
              <a:t>.</a:t>
            </a:r>
            <a:r>
              <a:rPr lang="da-DK" sz="2400" b="0" dirty="0">
                <a:solidFill>
                  <a:srgbClr val="DCDCAA"/>
                </a:solidFill>
                <a:effectLst/>
                <a:latin typeface=" Cascadia Code PL"/>
              </a:rPr>
              <a:t>Create</a:t>
            </a:r>
            <a:r>
              <a:rPr lang="da-DK" sz="2400" b="0" dirty="0">
                <a:solidFill>
                  <a:srgbClr val="D4D4D4"/>
                </a:solidFill>
                <a:effectLst/>
                <a:latin typeface=" Cascadia Code PL"/>
              </a:rPr>
              <a:t>(</a:t>
            </a:r>
            <a:r>
              <a:rPr lang="da-DK" sz="2400" b="0" dirty="0">
                <a:solidFill>
                  <a:srgbClr val="CE9178"/>
                </a:solidFill>
                <a:effectLst/>
                <a:latin typeface=" Cascadia Code PL"/>
              </a:rPr>
              <a:t>"Clark Kent"</a:t>
            </a:r>
            <a:r>
              <a:rPr lang="da-DK" sz="2400" b="0" dirty="0">
                <a:solidFill>
                  <a:srgbClr val="D4D4D4"/>
                </a:solidFill>
                <a:effectLst/>
                <a:latin typeface=" Cascadia Code PL"/>
              </a:rPr>
              <a:t>, </a:t>
            </a:r>
            <a:r>
              <a:rPr lang="da-DK" sz="2400" b="0" dirty="0">
                <a:solidFill>
                  <a:srgbClr val="CE9178"/>
                </a:solidFill>
                <a:effectLst/>
                <a:latin typeface=" Cascadia Code PL"/>
              </a:rPr>
              <a:t>"Superman"</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b</a:t>
            </a:r>
            <a:r>
              <a:rPr lang="da-DK" sz="2400" b="0" dirty="0">
                <a:solidFill>
                  <a:srgbClr val="D4D4D4"/>
                </a:solidFill>
                <a:effectLst/>
                <a:latin typeface=" Cascadia Code PL"/>
              </a:rPr>
              <a:t> = (</a:t>
            </a:r>
            <a:r>
              <a:rPr lang="da-DK" sz="2400" b="0" dirty="0">
                <a:solidFill>
                  <a:srgbClr val="CE9178"/>
                </a:solidFill>
                <a:effectLst/>
                <a:latin typeface=" Cascadia Code PL"/>
              </a:rPr>
              <a:t>"Bruce Wayne"</a:t>
            </a:r>
            <a:r>
              <a:rPr lang="da-DK" sz="2400" b="0" dirty="0">
                <a:solidFill>
                  <a:srgbClr val="D4D4D4"/>
                </a:solidFill>
                <a:effectLst/>
                <a:latin typeface=" Cascadia Code PL"/>
              </a:rPr>
              <a:t>, </a:t>
            </a:r>
            <a:r>
              <a:rPr lang="da-DK" sz="2400" b="0" dirty="0">
                <a:solidFill>
                  <a:srgbClr val="CE9178"/>
                </a:solidFill>
                <a:effectLst/>
                <a:latin typeface=" Cascadia Code PL"/>
              </a:rPr>
              <a:t>"Batman"</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f</a:t>
            </a:r>
            <a:r>
              <a:rPr lang="da-DK" sz="2400" b="0" dirty="0">
                <a:solidFill>
                  <a:srgbClr val="D4D4D4"/>
                </a:solidFill>
                <a:effectLst/>
                <a:latin typeface=" Cascadia Code PL"/>
              </a:rPr>
              <a:t> = (</a:t>
            </a:r>
            <a:r>
              <a:rPr lang="da-DK" sz="2400" b="0" dirty="0">
                <a:solidFill>
                  <a:srgbClr val="9CDCFE"/>
                </a:solidFill>
                <a:effectLst/>
                <a:latin typeface=" Cascadia Code PL"/>
              </a:rPr>
              <a:t>name: </a:t>
            </a:r>
            <a:r>
              <a:rPr lang="da-DK" sz="2400" b="0" dirty="0">
                <a:solidFill>
                  <a:srgbClr val="CE9178"/>
                </a:solidFill>
                <a:effectLst/>
                <a:latin typeface=" Cascadia Code PL"/>
              </a:rPr>
              <a:t>"Barry Allen"</a:t>
            </a:r>
            <a:r>
              <a:rPr lang="da-DK" sz="2400" b="0" dirty="0">
                <a:solidFill>
                  <a:srgbClr val="D4D4D4"/>
                </a:solidFill>
                <a:effectLst/>
                <a:latin typeface=" Cascadia Code PL"/>
              </a:rPr>
              <a:t>, </a:t>
            </a:r>
            <a:r>
              <a:rPr lang="da-DK" sz="2400" b="0" dirty="0">
                <a:solidFill>
                  <a:srgbClr val="9CDCFE"/>
                </a:solidFill>
                <a:effectLst/>
                <a:latin typeface=" Cascadia Code PL"/>
              </a:rPr>
              <a:t>alterEgo</a:t>
            </a:r>
            <a:r>
              <a:rPr lang="da-DK" sz="2400" b="0" dirty="0">
                <a:solidFill>
                  <a:srgbClr val="D4D4D4"/>
                </a:solidFill>
                <a:effectLst/>
                <a:latin typeface=" Cascadia Code PL"/>
              </a:rPr>
              <a:t>: </a:t>
            </a:r>
            <a:r>
              <a:rPr lang="da-DK" sz="2400" b="0" dirty="0">
                <a:solidFill>
                  <a:srgbClr val="CE9178"/>
                </a:solidFill>
                <a:effectLst/>
                <a:latin typeface=" Cascadia Code PL"/>
              </a:rPr>
              <a:t>"The Flash"</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9CDCFE"/>
                </a:solidFill>
                <a:effectLst/>
                <a:latin typeface=" Cascadia Code PL"/>
              </a:rPr>
              <a:t>IEnumerable</a:t>
            </a:r>
            <a:r>
              <a:rPr lang="da-DK" sz="2400" b="0" dirty="0">
                <a:solidFill>
                  <a:srgbClr val="D4D4D4"/>
                </a:solidFill>
                <a:effectLst/>
                <a:latin typeface=" Cascadia Code PL"/>
              </a:rPr>
              <a:t>&lt;(</a:t>
            </a:r>
            <a:r>
              <a:rPr lang="da-DK" sz="2400" b="0" dirty="0">
                <a:solidFill>
                  <a:srgbClr val="569CD6"/>
                </a:solidFill>
                <a:effectLst/>
                <a:latin typeface=" Cascadia Code PL"/>
              </a:rPr>
              <a:t>float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float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)&gt; </a:t>
            </a:r>
            <a:r>
              <a:rPr lang="da-DK" sz="2400" b="0" dirty="0">
                <a:solidFill>
                  <a:srgbClr val="DCDCAA"/>
                </a:solidFill>
                <a:effectLst/>
                <a:latin typeface=" Cascadia Code PL"/>
              </a:rPr>
              <a:t>GenerateCoordinates</a:t>
            </a:r>
            <a:r>
              <a:rPr lang="da-DK" sz="2400" b="0" dirty="0">
                <a:solidFill>
                  <a:srgbClr val="D4D4D4"/>
                </a:solidFill>
                <a:effectLst/>
                <a:latin typeface=" Cascadia Code PL"/>
              </a:rPr>
              <a:t>()</a:t>
            </a: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C586C0"/>
                </a:solidFill>
                <a:effectLst/>
                <a:latin typeface=" Cascadia Code PL"/>
              </a:rPr>
              <a:t>yield</a:t>
            </a:r>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B5CEA8"/>
                </a:solidFill>
                <a:effectLst/>
                <a:latin typeface=" Cascadia Code PL"/>
              </a:rPr>
              <a:t>1.3f</a:t>
            </a:r>
            <a:r>
              <a:rPr lang="da-DK" sz="2400" b="0" dirty="0">
                <a:solidFill>
                  <a:srgbClr val="D4D4D4"/>
                </a:solidFill>
                <a:effectLst/>
                <a:latin typeface=" Cascadia Code PL"/>
              </a:rPr>
              <a:t>, </a:t>
            </a:r>
            <a:r>
              <a:rPr lang="da-DK" sz="2400" b="0" dirty="0">
                <a:solidFill>
                  <a:srgbClr val="B5CEA8"/>
                </a:solidFill>
                <a:effectLst/>
                <a:latin typeface=" Cascadia Code PL"/>
              </a:rPr>
              <a:t>23.45f</a:t>
            </a:r>
            <a:r>
              <a:rPr lang="da-DK" sz="2400" b="0" dirty="0">
                <a:solidFill>
                  <a:srgbClr val="D4D4D4"/>
                </a:solidFill>
                <a:effectLst/>
                <a:latin typeface=" Cascadia Code PL"/>
              </a:rPr>
              <a:t>);</a:t>
            </a:r>
          </a:p>
          <a:p>
            <a:r>
              <a:rPr lang="da-DK" sz="2400" b="0" dirty="0">
                <a:solidFill>
                  <a:srgbClr val="D4D4D4"/>
                </a:solidFill>
                <a:effectLst/>
                <a:latin typeface=" Cascadia Code PL"/>
              </a:rPr>
              <a:t>}</a:t>
            </a:r>
          </a:p>
        </p:txBody>
      </p:sp>
    </p:spTree>
    <p:extLst>
      <p:ext uri="{BB962C8B-B14F-4D97-AF65-F5344CB8AC3E}">
        <p14:creationId xmlns:p14="http://schemas.microsoft.com/office/powerpoint/2010/main" val="32000336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a:blip r:embed="rId3">
            <a:extLst>
              <a:ext uri="{837473B0-CC2E-450A-ABE3-18F120FF3D39}">
                <a1611:picAttrSrcUrl xmlns:a1611="http://schemas.microsoft.com/office/drawing/2016/11/main" r:id="rId4"/>
              </a:ext>
            </a:extLst>
          </a:blip>
          <a:srcRect/>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dirty="0"/>
              <a:t>Extension Methods</a:t>
            </a:r>
          </a:p>
        </p:txBody>
      </p:sp>
      <p:sp>
        <p:nvSpPr>
          <p:cNvPr id="2" name="TextBox 1">
            <a:extLst>
              <a:ext uri="{FF2B5EF4-FFF2-40B4-BE49-F238E27FC236}">
                <a16:creationId xmlns:a16="http://schemas.microsoft.com/office/drawing/2014/main" id="{6E68B650-49EC-4589-B52F-C2BC5ED6FA7B}"/>
              </a:ext>
            </a:extLst>
          </p:cNvPr>
          <p:cNvSpPr txBox="1"/>
          <p:nvPr/>
        </p:nvSpPr>
        <p:spPr>
          <a:xfrm>
            <a:off x="0" y="6858000"/>
            <a:ext cx="2816477" cy="138499"/>
          </a:xfrm>
          <a:prstGeom prst="rect">
            <a:avLst/>
          </a:prstGeom>
          <a:solidFill>
            <a:srgbClr val="000000"/>
          </a:solidFill>
        </p:spPr>
        <p:txBody>
          <a:bodyPr wrap="none" lIns="0" tIns="0" rIns="0" bIns="0" rtlCol="0">
            <a:spAutoFit/>
          </a:bodyPr>
          <a:lstStyle/>
          <a:p>
            <a:r>
              <a:rPr lang="LID4096" sz="900">
                <a:hlinkClick r:id="rId4" tooltip="http://accidentaladvocate.blogspot.com/2017/01/7-things-to-know-before-going-for-hair.html"/>
              </a:rPr>
              <a:t>This Photo</a:t>
            </a:r>
            <a:r>
              <a:rPr lang="LID4096" sz="900"/>
              <a:t> by Unknown Author is licensed under </a:t>
            </a:r>
            <a:r>
              <a:rPr lang="LID4096" sz="900">
                <a:hlinkClick r:id="rId5" tooltip="https://creativecommons.org/licenses/by/3.0/"/>
              </a:rPr>
              <a:t>CC BY</a:t>
            </a:r>
            <a:endParaRPr lang="LID4096" sz="900"/>
          </a:p>
        </p:txBody>
      </p:sp>
    </p:spTree>
    <p:extLst>
      <p:ext uri="{BB962C8B-B14F-4D97-AF65-F5344CB8AC3E}">
        <p14:creationId xmlns:p14="http://schemas.microsoft.com/office/powerpoint/2010/main" val="19929266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dirty="0">
                <a:solidFill>
                  <a:schemeClr val="bg1"/>
                </a:solidFill>
              </a:rPr>
              <a:t>Data: Collection Initializer</a:t>
            </a:r>
            <a:endParaRPr lang="LID4096" dirty="0">
              <a:solidFill>
                <a:schemeClr val="bg1"/>
              </a:solidFill>
            </a:endParaRP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038029"/>
          </a:xfrm>
        </p:spPr>
        <p:txBody>
          <a:bodyPr/>
          <a:lstStyle/>
          <a:p>
            <a:endParaRPr lang="en-US" sz="3200" b="0" dirty="0">
              <a:solidFill>
                <a:srgbClr val="9CDCFE"/>
              </a:solidFill>
              <a:effectLst/>
              <a:latin typeface=" Cascadia Code PL"/>
            </a:endParaRPr>
          </a:p>
          <a:p>
            <a:r>
              <a:rPr lang="en-US" sz="3200" b="0" dirty="0" err="1">
                <a:solidFill>
                  <a:srgbClr val="9CDCFE"/>
                </a:solidFill>
                <a:effectLst/>
                <a:latin typeface=" Cascadia Code PL"/>
              </a:rPr>
              <a:t>IEnumerable</a:t>
            </a:r>
            <a:r>
              <a:rPr lang="en-US" sz="3200" b="0" dirty="0">
                <a:solidFill>
                  <a:srgbClr val="D4D4D4"/>
                </a:solidFill>
                <a:effectLst/>
                <a:latin typeface=" Cascadia Code PL"/>
              </a:rPr>
              <a:t>&lt;</a:t>
            </a:r>
            <a:r>
              <a:rPr lang="en-US" sz="3200" b="0" dirty="0">
                <a:solidFill>
                  <a:srgbClr val="4EC9B0"/>
                </a:solidFill>
                <a:effectLst/>
                <a:latin typeface=" Cascadia Code PL"/>
              </a:rPr>
              <a:t>City</a:t>
            </a:r>
            <a:r>
              <a:rPr lang="en-US" sz="3200" b="0" dirty="0">
                <a:solidFill>
                  <a:srgbClr val="D4D4D4"/>
                </a:solidFill>
                <a:effectLst/>
                <a:latin typeface=" Cascadia Code PL"/>
              </a:rPr>
              <a:t>&gt; </a:t>
            </a:r>
            <a:r>
              <a:rPr lang="en-US" sz="3200" b="0" dirty="0">
                <a:solidFill>
                  <a:srgbClr val="9CDCFE"/>
                </a:solidFill>
                <a:effectLst/>
                <a:latin typeface=" Cascadia Code PL"/>
              </a:rPr>
              <a:t>cities</a:t>
            </a:r>
            <a:r>
              <a:rPr lang="en-US" sz="3200" b="0" dirty="0">
                <a:solidFill>
                  <a:srgbClr val="D4D4D4"/>
                </a:solidFill>
                <a:effectLst/>
                <a:latin typeface=" Cascadia Code PL"/>
              </a:rPr>
              <a:t> = </a:t>
            </a:r>
            <a:r>
              <a:rPr lang="en-US" sz="3200" b="0" dirty="0">
                <a:solidFill>
                  <a:srgbClr val="569CD6"/>
                </a:solidFill>
                <a:effectLst/>
                <a:latin typeface=" Cascadia Code PL"/>
              </a:rPr>
              <a:t>new</a:t>
            </a:r>
            <a:r>
              <a:rPr lang="en-US" sz="3200" b="0" dirty="0">
                <a:solidFill>
                  <a:srgbClr val="D4D4D4"/>
                </a:solidFill>
                <a:effectLst/>
                <a:latin typeface=" Cascadia Code PL"/>
              </a:rPr>
              <a:t>[]</a:t>
            </a:r>
          </a:p>
          <a:p>
            <a:r>
              <a:rPr lang="en-US" sz="3200" b="0" dirty="0">
                <a:solidFill>
                  <a:srgbClr val="D4D4D4"/>
                </a:solidFill>
                <a:effectLst/>
                <a:latin typeface=" Cascadia Code PL"/>
              </a:rPr>
              <a:t>{</a:t>
            </a:r>
          </a:p>
          <a:p>
            <a:r>
              <a:rPr lang="en-US" sz="3200" b="0" dirty="0">
                <a:solidFill>
                  <a:srgbClr val="569CD6"/>
                </a:solidFill>
                <a:effectLst/>
                <a:latin typeface=" Cascadia Code PL"/>
              </a:rPr>
              <a:t>    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1</a:t>
            </a:r>
            <a:r>
              <a:rPr lang="en-US" sz="3200" b="0" dirty="0">
                <a:solidFill>
                  <a:srgbClr val="D4D4D4"/>
                </a:solidFill>
                <a:effectLst/>
                <a:latin typeface=" Cascadia Code PL"/>
              </a:rPr>
              <a:t>, </a:t>
            </a:r>
            <a:r>
              <a:rPr lang="en-US" sz="3200" b="0" dirty="0">
                <a:solidFill>
                  <a:srgbClr val="CE9178"/>
                </a:solidFill>
                <a:effectLst/>
                <a:latin typeface=" Cascadia Code PL"/>
              </a:rPr>
              <a:t>"Berlin"</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2</a:t>
            </a:r>
            <a:r>
              <a:rPr lang="en-US" sz="3200" b="0" dirty="0">
                <a:solidFill>
                  <a:srgbClr val="D4D4D4"/>
                </a:solidFill>
                <a:effectLst/>
                <a:latin typeface=" Cascadia Code PL"/>
              </a:rPr>
              <a:t>, </a:t>
            </a:r>
            <a:r>
              <a:rPr lang="en-US" sz="3200" b="0" dirty="0">
                <a:solidFill>
                  <a:srgbClr val="CE9178"/>
                </a:solidFill>
                <a:effectLst/>
                <a:latin typeface=" Cascadia Code PL"/>
              </a:rPr>
              <a:t>"Hamburg"</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a:t>
            </a:r>
            <a:r>
              <a:rPr lang="en-US" sz="3200" b="0" dirty="0">
                <a:solidFill>
                  <a:srgbClr val="4EC9B0"/>
                </a:solidFill>
                <a:effectLst/>
                <a:latin typeface=" Cascadia Code PL"/>
              </a:rPr>
              <a:t>City</a:t>
            </a:r>
            <a:r>
              <a:rPr lang="en-US" sz="3200" b="0" dirty="0">
                <a:solidFill>
                  <a:srgbClr val="D4D4D4"/>
                </a:solidFill>
                <a:effectLst/>
                <a:latin typeface=" Cascadia Code PL"/>
              </a:rPr>
              <a:t>(</a:t>
            </a:r>
            <a:r>
              <a:rPr lang="en-US" sz="3200" b="0" dirty="0">
                <a:solidFill>
                  <a:srgbClr val="B5CEA8"/>
                </a:solidFill>
                <a:effectLst/>
                <a:latin typeface=" Cascadia Code PL"/>
              </a:rPr>
              <a:t>3</a:t>
            </a:r>
            <a:r>
              <a:rPr lang="en-US" sz="3200" b="0" dirty="0">
                <a:solidFill>
                  <a:srgbClr val="D4D4D4"/>
                </a:solidFill>
                <a:effectLst/>
                <a:latin typeface=" Cascadia Code PL"/>
              </a:rPr>
              <a:t>, </a:t>
            </a:r>
            <a:r>
              <a:rPr lang="en-US" sz="3200" b="0" dirty="0">
                <a:solidFill>
                  <a:srgbClr val="CE9178"/>
                </a:solidFill>
                <a:effectLst/>
                <a:latin typeface=" Cascadia Code PL"/>
              </a:rPr>
              <a:t>"Frankfurt"</a:t>
            </a:r>
            <a:r>
              <a:rPr lang="en-US" sz="3200" b="0" dirty="0">
                <a:solidFill>
                  <a:srgbClr val="D4D4D4"/>
                </a:solidFill>
                <a:effectLst/>
                <a:latin typeface=" Cascadia Code PL"/>
              </a:rPr>
              <a:t>)</a:t>
            </a:r>
          </a:p>
          <a:p>
            <a:r>
              <a:rPr lang="en-US" sz="3200" b="0" dirty="0">
                <a:solidFill>
                  <a:srgbClr val="D4D4D4"/>
                </a:solidFill>
                <a:effectLst/>
                <a:latin typeface=" Cascadia Code PL"/>
              </a:rPr>
              <a:t>};</a:t>
            </a:r>
          </a:p>
        </p:txBody>
      </p:sp>
    </p:spTree>
    <p:extLst>
      <p:ext uri="{BB962C8B-B14F-4D97-AF65-F5344CB8AC3E}">
        <p14:creationId xmlns:p14="http://schemas.microsoft.com/office/powerpoint/2010/main" val="13127721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6E95-7FEB-4503-B318-DEB95C229193}"/>
              </a:ext>
            </a:extLst>
          </p:cNvPr>
          <p:cNvSpPr>
            <a:spLocks noGrp="1"/>
          </p:cNvSpPr>
          <p:nvPr>
            <p:ph type="title"/>
          </p:nvPr>
        </p:nvSpPr>
        <p:spPr/>
        <p:txBody>
          <a:bodyPr/>
          <a:lstStyle/>
          <a:p>
            <a:r>
              <a:rPr lang="en-US" dirty="0">
                <a:solidFill>
                  <a:schemeClr val="bg1"/>
                </a:solidFill>
              </a:rPr>
              <a:t>Data: Collection + Object Initializer</a:t>
            </a:r>
            <a:endParaRPr lang="LID4096" dirty="0">
              <a:solidFill>
                <a:schemeClr val="bg1"/>
              </a:solidFill>
            </a:endParaRPr>
          </a:p>
        </p:txBody>
      </p:sp>
      <p:sp>
        <p:nvSpPr>
          <p:cNvPr id="3" name="Text Placeholder 2">
            <a:extLst>
              <a:ext uri="{FF2B5EF4-FFF2-40B4-BE49-F238E27FC236}">
                <a16:creationId xmlns:a16="http://schemas.microsoft.com/office/drawing/2014/main" id="{B8787907-8EBF-4B85-9BB6-490104EF6FA8}"/>
              </a:ext>
            </a:extLst>
          </p:cNvPr>
          <p:cNvSpPr>
            <a:spLocks noGrp="1"/>
          </p:cNvSpPr>
          <p:nvPr>
            <p:ph type="body" sz="quarter" idx="10"/>
          </p:nvPr>
        </p:nvSpPr>
        <p:spPr>
          <a:xfrm>
            <a:off x="588263" y="1436688"/>
            <a:ext cx="11018520" cy="4628960"/>
          </a:xfrm>
        </p:spPr>
        <p:txBody>
          <a:bodyPr/>
          <a:lstStyle/>
          <a:p>
            <a:endParaRPr lang="da-DK" sz="3200" b="0" dirty="0">
              <a:solidFill>
                <a:srgbClr val="9CDCFE"/>
              </a:solidFill>
              <a:effectLst/>
              <a:latin typeface=" Cascadia Code PL"/>
            </a:endParaRPr>
          </a:p>
          <a:p>
            <a:r>
              <a:rPr lang="da-DK" sz="3200" b="0" dirty="0">
                <a:solidFill>
                  <a:srgbClr val="9CDCFE"/>
                </a:solidFill>
                <a:effectLst/>
                <a:latin typeface=" Cascadia Code PL"/>
              </a:rPr>
              <a:t>IEnumerable</a:t>
            </a:r>
            <a:r>
              <a:rPr lang="da-DK" sz="3200" b="0" dirty="0">
                <a:solidFill>
                  <a:srgbClr val="D4D4D4"/>
                </a:solidFill>
                <a:effectLst/>
                <a:latin typeface=" Cascadia Code PL"/>
              </a:rPr>
              <a:t>&lt;</a:t>
            </a:r>
            <a:r>
              <a:rPr lang="da-DK" sz="3200" b="0" dirty="0">
                <a:solidFill>
                  <a:srgbClr val="4EC9B0"/>
                </a:solidFill>
                <a:effectLst/>
                <a:latin typeface=" Cascadia Code PL"/>
              </a:rPr>
              <a:t>City</a:t>
            </a:r>
            <a:r>
              <a:rPr lang="da-DK" sz="3200" b="0" dirty="0">
                <a:solidFill>
                  <a:srgbClr val="D4D4D4"/>
                </a:solidFill>
                <a:effectLst/>
                <a:latin typeface=" Cascadia Code PL"/>
              </a:rPr>
              <a:t>&gt; </a:t>
            </a:r>
            <a:r>
              <a:rPr lang="da-DK" sz="3200" b="0" dirty="0">
                <a:solidFill>
                  <a:srgbClr val="9CDCFE"/>
                </a:solidFill>
                <a:effectLst/>
                <a:latin typeface=" Cascadia Code PL"/>
              </a:rPr>
              <a:t>cities</a:t>
            </a:r>
            <a:r>
              <a:rPr lang="da-DK" sz="3200" b="0" dirty="0">
                <a:solidFill>
                  <a:srgbClr val="D4D4D4"/>
                </a:solidFill>
                <a:effectLst/>
                <a:latin typeface=" Cascadia Code PL"/>
              </a:rPr>
              <a:t> = </a:t>
            </a:r>
            <a:r>
              <a:rPr lang="da-DK" sz="3200" b="0" dirty="0">
                <a:solidFill>
                  <a:srgbClr val="569CD6"/>
                </a:solidFill>
                <a:effectLst/>
                <a:latin typeface=" Cascadia Code PL"/>
              </a:rPr>
              <a:t>new</a:t>
            </a:r>
            <a:r>
              <a:rPr lang="da-DK" sz="3200" b="0" dirty="0">
                <a:solidFill>
                  <a:srgbClr val="D4D4D4"/>
                </a:solidFill>
                <a:effectLst/>
                <a:latin typeface=" Cascadia Code PL"/>
              </a:rPr>
              <a:t>[]</a:t>
            </a:r>
          </a:p>
          <a:p>
            <a:r>
              <a:rPr lang="da-DK" sz="3200" b="0" dirty="0">
                <a:solidFill>
                  <a:srgbClr val="D4D4D4"/>
                </a:solidFill>
                <a:effectLst/>
                <a:latin typeface=" Cascadia Code PL"/>
              </a:rPr>
              <a:t>{</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1</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"Berlin"</a:t>
            </a:r>
            <a:r>
              <a:rPr lang="da-DK" sz="3200" b="0" dirty="0">
                <a:solidFill>
                  <a:srgbClr val="D4D4D4"/>
                </a:solidFill>
                <a:effectLst/>
                <a:latin typeface=" Cascadia Code PL"/>
              </a:rPr>
              <a:t> },</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2</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"Hamburg"</a:t>
            </a:r>
            <a:r>
              <a:rPr lang="da-DK" sz="3200" b="0" dirty="0">
                <a:solidFill>
                  <a:srgbClr val="D4D4D4"/>
                </a:solidFill>
                <a:effectLst/>
                <a:latin typeface=" Cascadia Code PL"/>
              </a:rPr>
              <a:t> },</a:t>
            </a:r>
          </a:p>
          <a:p>
            <a:r>
              <a:rPr lang="da-DK" sz="3200" b="0" dirty="0">
                <a:solidFill>
                  <a:srgbClr val="D4D4D4"/>
                </a:solidFill>
                <a:effectLst/>
                <a:latin typeface=" Cascadia Code PL"/>
              </a:rPr>
              <a:t>    </a:t>
            </a:r>
            <a:r>
              <a:rPr lang="da-DK" sz="3200" b="0" dirty="0">
                <a:solidFill>
                  <a:srgbClr val="569CD6"/>
                </a:solidFill>
                <a:effectLst/>
                <a:latin typeface=" Cascadia Code PL"/>
              </a:rPr>
              <a:t>new</a:t>
            </a:r>
            <a:r>
              <a:rPr lang="da-DK" sz="3200" b="0" dirty="0">
                <a:solidFill>
                  <a:srgbClr val="D4D4D4"/>
                </a:solidFill>
                <a:effectLst/>
                <a:latin typeface=" Cascadia Code PL"/>
              </a:rPr>
              <a:t> </a:t>
            </a:r>
            <a:r>
              <a:rPr lang="da-DK" sz="3200" b="0" dirty="0">
                <a:solidFill>
                  <a:srgbClr val="4EC9B0"/>
                </a:solidFill>
                <a:effectLst/>
                <a:latin typeface=" Cascadia Code PL"/>
              </a:rPr>
              <a:t>City</a:t>
            </a:r>
            <a:r>
              <a:rPr lang="da-DK" sz="3200" b="0" dirty="0">
                <a:solidFill>
                  <a:srgbClr val="D4D4D4"/>
                </a:solidFill>
                <a:effectLst/>
                <a:latin typeface=" Cascadia Code PL"/>
              </a:rPr>
              <a:t> { </a:t>
            </a:r>
            <a:r>
              <a:rPr lang="da-DK" sz="3200" b="0" dirty="0">
                <a:solidFill>
                  <a:srgbClr val="9CDCFE"/>
                </a:solidFill>
                <a:effectLst/>
                <a:latin typeface=" Cascadia Code PL"/>
              </a:rPr>
              <a:t>Id</a:t>
            </a:r>
            <a:r>
              <a:rPr lang="da-DK" sz="3200" b="0" dirty="0">
                <a:solidFill>
                  <a:srgbClr val="D4D4D4"/>
                </a:solidFill>
                <a:effectLst/>
                <a:latin typeface=" Cascadia Code PL"/>
              </a:rPr>
              <a:t> = </a:t>
            </a:r>
            <a:r>
              <a:rPr lang="da-DK" sz="3200" b="0" dirty="0">
                <a:solidFill>
                  <a:srgbClr val="B5CEA8"/>
                </a:solidFill>
                <a:effectLst/>
                <a:latin typeface=" Cascadia Code PL"/>
              </a:rPr>
              <a:t>3</a:t>
            </a:r>
            <a:r>
              <a:rPr lang="da-DK" sz="3200" b="0" dirty="0">
                <a:solidFill>
                  <a:srgbClr val="D4D4D4"/>
                </a:solidFill>
                <a:effectLst/>
                <a:latin typeface=" Cascadia Code PL"/>
              </a:rPr>
              <a:t>, </a:t>
            </a:r>
            <a:r>
              <a:rPr lang="da-DK" sz="3200" b="0" dirty="0">
                <a:solidFill>
                  <a:srgbClr val="9CDCFE"/>
                </a:solidFill>
                <a:effectLst/>
                <a:latin typeface=" Cascadia Code PL"/>
              </a:rPr>
              <a:t>Name</a:t>
            </a:r>
            <a:r>
              <a:rPr lang="da-DK" sz="3200" b="0" dirty="0">
                <a:solidFill>
                  <a:srgbClr val="D4D4D4"/>
                </a:solidFill>
                <a:effectLst/>
                <a:latin typeface=" Cascadia Code PL"/>
              </a:rPr>
              <a:t> = </a:t>
            </a:r>
            <a:r>
              <a:rPr lang="da-DK" sz="3200" b="0" dirty="0">
                <a:solidFill>
                  <a:srgbClr val="CE9178"/>
                </a:solidFill>
                <a:effectLst/>
                <a:latin typeface=" Cascadia Code PL"/>
              </a:rPr>
              <a:t>"Frankfurt"</a:t>
            </a:r>
            <a:r>
              <a:rPr lang="da-DK" sz="3200" b="0" dirty="0">
                <a:solidFill>
                  <a:srgbClr val="D4D4D4"/>
                </a:solidFill>
                <a:effectLst/>
                <a:latin typeface=" Cascadia Code PL"/>
              </a:rPr>
              <a:t> }</a:t>
            </a:r>
          </a:p>
          <a:p>
            <a:r>
              <a:rPr lang="da-DK" sz="3200" b="0" dirty="0">
                <a:solidFill>
                  <a:srgbClr val="D4D4D4"/>
                </a:solidFill>
                <a:effectLst/>
                <a:latin typeface=" Cascadia Code PL"/>
              </a:rPr>
              <a:t>};</a:t>
            </a:r>
          </a:p>
          <a:p>
            <a:endParaRPr lang="LID4096" sz="3200" dirty="0"/>
          </a:p>
        </p:txBody>
      </p:sp>
    </p:spTree>
    <p:extLst>
      <p:ext uri="{BB962C8B-B14F-4D97-AF65-F5344CB8AC3E}">
        <p14:creationId xmlns:p14="http://schemas.microsoft.com/office/powerpoint/2010/main" val="26796027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0ED43-9514-4468-B298-66B2CC314908}"/>
              </a:ext>
            </a:extLst>
          </p:cNvPr>
          <p:cNvSpPr>
            <a:spLocks noGrp="1"/>
          </p:cNvSpPr>
          <p:nvPr>
            <p:ph type="title"/>
          </p:nvPr>
        </p:nvSpPr>
        <p:spPr/>
        <p:txBody>
          <a:bodyPr/>
          <a:lstStyle/>
          <a:p>
            <a:r>
              <a:rPr lang="da-DK" dirty="0">
                <a:solidFill>
                  <a:schemeClr val="bg1"/>
                </a:solidFill>
              </a:rPr>
              <a:t>Extension methods 1/2</a:t>
            </a:r>
            <a:endParaRPr lang="LID4096" dirty="0">
              <a:solidFill>
                <a:schemeClr val="bg1"/>
              </a:solidFill>
            </a:endParaRPr>
          </a:p>
        </p:txBody>
      </p:sp>
      <p:sp>
        <p:nvSpPr>
          <p:cNvPr id="3" name="Text Placeholder 2">
            <a:extLst>
              <a:ext uri="{FF2B5EF4-FFF2-40B4-BE49-F238E27FC236}">
                <a16:creationId xmlns:a16="http://schemas.microsoft.com/office/drawing/2014/main" id="{170F43C1-9E00-4F8E-85FA-EC2886EAB80C}"/>
              </a:ext>
            </a:extLst>
          </p:cNvPr>
          <p:cNvSpPr>
            <a:spLocks noGrp="1"/>
          </p:cNvSpPr>
          <p:nvPr>
            <p:ph type="body" sz="quarter" idx="10"/>
          </p:nvPr>
        </p:nvSpPr>
        <p:spPr>
          <a:xfrm>
            <a:off x="588263" y="1436688"/>
            <a:ext cx="11018520" cy="4739759"/>
          </a:xfrm>
        </p:spPr>
        <p:txBody>
          <a:bodyPr/>
          <a:lstStyle/>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count</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Count</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sorted</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OrderBy</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filtered</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Where</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DCDCAA"/>
                </a:solidFill>
                <a:effectLst/>
                <a:latin typeface=" Cascadia Code PL"/>
              </a:rPr>
              <a:t>Contains</a:t>
            </a:r>
            <a:r>
              <a:rPr lang="da-DK" sz="2000" b="0" dirty="0">
                <a:solidFill>
                  <a:srgbClr val="D4D4D4"/>
                </a:solidFill>
                <a:effectLst/>
                <a:latin typeface=" Cascadia Code PL"/>
              </a:rPr>
              <a:t>(</a:t>
            </a:r>
            <a:r>
              <a:rPr lang="da-DK" sz="2000" b="0" dirty="0">
                <a:solidFill>
                  <a:srgbClr val="CE9178"/>
                </a:solidFill>
                <a:effectLst/>
                <a:latin typeface=" Cascadia Code PL"/>
              </a:rPr>
              <a:t>"i"</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pick</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FirstOrDefault</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Id</a:t>
            </a:r>
            <a:r>
              <a:rPr lang="da-DK" sz="2000" b="0" dirty="0">
                <a:solidFill>
                  <a:srgbClr val="D4D4D4"/>
                </a:solidFill>
                <a:effectLst/>
                <a:latin typeface=" Cascadia Code PL"/>
              </a:rPr>
              <a:t> == </a:t>
            </a:r>
            <a:r>
              <a:rPr lang="da-DK" sz="2000" b="0" dirty="0">
                <a:solidFill>
                  <a:srgbClr val="B5CEA8"/>
                </a:solidFill>
                <a:effectLst/>
                <a:latin typeface=" Cascadia Code PL"/>
              </a:rPr>
              <a:t>2</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all</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All</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9CDCFE"/>
                </a:solidFill>
                <a:effectLst/>
                <a:latin typeface=" Cascadia Code PL"/>
              </a:rPr>
              <a:t>Length</a:t>
            </a:r>
            <a:r>
              <a:rPr lang="da-DK" sz="2000" b="0" dirty="0">
                <a:solidFill>
                  <a:srgbClr val="D4D4D4"/>
                </a:solidFill>
                <a:effectLst/>
                <a:latin typeface=" Cascadia Code PL"/>
              </a:rPr>
              <a:t> &lt; </a:t>
            </a:r>
            <a:r>
              <a:rPr lang="da-DK" sz="2000" b="0" dirty="0">
                <a:solidFill>
                  <a:srgbClr val="B5CEA8"/>
                </a:solidFill>
                <a:effectLst/>
                <a:latin typeface=" Cascadia Code PL"/>
              </a:rPr>
              <a:t>10</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any</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Any</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r>
              <a:rPr lang="da-DK" sz="2000" b="0" dirty="0">
                <a:solidFill>
                  <a:srgbClr val="DCDCAA"/>
                </a:solidFill>
                <a:effectLst/>
                <a:latin typeface=" Cascadia Code PL"/>
              </a:rPr>
              <a:t>StartsWith</a:t>
            </a:r>
            <a:r>
              <a:rPr lang="da-DK" sz="2000" b="0" dirty="0">
                <a:solidFill>
                  <a:srgbClr val="D4D4D4"/>
                </a:solidFill>
                <a:effectLst/>
                <a:latin typeface=" Cascadia Code PL"/>
              </a:rPr>
              <a:t>(</a:t>
            </a:r>
            <a:r>
              <a:rPr lang="da-DK" sz="2000" b="0" dirty="0">
                <a:solidFill>
                  <a:srgbClr val="CE9178"/>
                </a:solidFill>
                <a:effectLst/>
                <a:latin typeface=" Cascadia Code PL"/>
              </a:rPr>
              <a:t>"B"</a:t>
            </a:r>
            <a:r>
              <a:rPr lang="da-DK" sz="2000" b="0" dirty="0">
                <a:solidFill>
                  <a:srgbClr val="D4D4D4"/>
                </a:solidFill>
                <a:effectLst/>
                <a:latin typeface=" Cascadia Code PL"/>
              </a:rPr>
              <a:t>));</a:t>
            </a:r>
          </a:p>
          <a:p>
            <a:endParaRPr lang="da-DK" sz="2000" b="0" dirty="0">
              <a:solidFill>
                <a:srgbClr val="569CD6"/>
              </a:solidFill>
              <a:effectLst/>
              <a:latin typeface=" Cascadia Code PL"/>
            </a:endParaRPr>
          </a:p>
          <a:p>
            <a:r>
              <a:rPr lang="da-DK" sz="2000" b="0" dirty="0">
                <a:solidFill>
                  <a:srgbClr val="569CD6"/>
                </a:solidFill>
                <a:effectLst/>
                <a:latin typeface=" Cascadia Code PL"/>
              </a:rPr>
              <a:t>var</a:t>
            </a:r>
            <a:r>
              <a:rPr lang="da-DK" sz="2000" b="0" dirty="0">
                <a:solidFill>
                  <a:srgbClr val="D4D4D4"/>
                </a:solidFill>
                <a:effectLst/>
                <a:latin typeface=" Cascadia Code PL"/>
              </a:rPr>
              <a:t> </a:t>
            </a:r>
            <a:r>
              <a:rPr lang="da-DK" sz="2000" b="0" dirty="0">
                <a:solidFill>
                  <a:srgbClr val="9CDCFE"/>
                </a:solidFill>
                <a:effectLst/>
                <a:latin typeface=" Cascadia Code PL"/>
              </a:rPr>
              <a:t>select</a:t>
            </a:r>
            <a:r>
              <a:rPr lang="da-DK" sz="2000" b="0" dirty="0">
                <a:solidFill>
                  <a:srgbClr val="D4D4D4"/>
                </a:solidFill>
                <a:effectLst/>
                <a:latin typeface=" Cascadia Code PL"/>
              </a:rPr>
              <a:t> = </a:t>
            </a:r>
            <a:r>
              <a:rPr lang="da-DK" sz="2000" b="0" dirty="0">
                <a:solidFill>
                  <a:srgbClr val="9CDCFE"/>
                </a:solidFill>
                <a:effectLst/>
                <a:latin typeface=" Cascadia Code PL"/>
              </a:rPr>
              <a:t>cities</a:t>
            </a:r>
            <a:r>
              <a:rPr lang="da-DK" sz="2000" b="0" dirty="0">
                <a:solidFill>
                  <a:srgbClr val="D4D4D4"/>
                </a:solidFill>
                <a:effectLst/>
                <a:latin typeface=" Cascadia Code PL"/>
              </a:rPr>
              <a:t>.</a:t>
            </a:r>
            <a:r>
              <a:rPr lang="da-DK" sz="2000" b="0" dirty="0">
                <a:solidFill>
                  <a:srgbClr val="DCDCAA"/>
                </a:solidFill>
                <a:effectLst/>
                <a:latin typeface=" Cascadia Code PL"/>
              </a:rPr>
              <a:t>Select</a:t>
            </a:r>
            <a:r>
              <a:rPr lang="da-DK" sz="2000" b="0" dirty="0">
                <a:solidFill>
                  <a:srgbClr val="D4D4D4"/>
                </a:solidFill>
                <a:effectLst/>
                <a:latin typeface=" Cascadia Code PL"/>
              </a:rPr>
              <a:t>(</a:t>
            </a:r>
            <a:r>
              <a:rPr lang="da-DK" sz="2000" b="0" dirty="0">
                <a:solidFill>
                  <a:srgbClr val="9CDCFE"/>
                </a:solidFill>
                <a:effectLst/>
                <a:latin typeface=" Cascadia Code PL"/>
              </a:rPr>
              <a:t>c</a:t>
            </a:r>
            <a:r>
              <a:rPr lang="da-DK" sz="2000" b="0" dirty="0">
                <a:solidFill>
                  <a:srgbClr val="D4D4D4"/>
                </a:solidFill>
                <a:effectLst/>
                <a:latin typeface=" Cascadia Code PL"/>
              </a:rPr>
              <a:t> =&gt; </a:t>
            </a:r>
            <a:r>
              <a:rPr lang="da-DK" sz="2000" b="0" dirty="0">
                <a:solidFill>
                  <a:srgbClr val="9CDCFE"/>
                </a:solidFill>
                <a:effectLst/>
                <a:latin typeface=" Cascadia Code PL"/>
              </a:rPr>
              <a:t>c</a:t>
            </a:r>
            <a:r>
              <a:rPr lang="da-DK" sz="2000" b="0" dirty="0">
                <a:solidFill>
                  <a:srgbClr val="D4D4D4"/>
                </a:solidFill>
                <a:effectLst/>
                <a:latin typeface=" Cascadia Code PL"/>
              </a:rPr>
              <a:t>.</a:t>
            </a:r>
            <a:r>
              <a:rPr lang="da-DK" sz="2000" b="0" dirty="0">
                <a:solidFill>
                  <a:srgbClr val="9CDCFE"/>
                </a:solidFill>
                <a:effectLst/>
                <a:latin typeface=" Cascadia Code PL"/>
              </a:rPr>
              <a:t>Name</a:t>
            </a:r>
            <a:r>
              <a:rPr lang="da-DK" sz="2000" b="0" dirty="0">
                <a:solidFill>
                  <a:srgbClr val="D4D4D4"/>
                </a:solidFill>
                <a:effectLst/>
                <a:latin typeface=" Cascadia Code PL"/>
              </a:rPr>
              <a:t>);</a:t>
            </a:r>
          </a:p>
        </p:txBody>
      </p:sp>
    </p:spTree>
    <p:extLst>
      <p:ext uri="{BB962C8B-B14F-4D97-AF65-F5344CB8AC3E}">
        <p14:creationId xmlns:p14="http://schemas.microsoft.com/office/powerpoint/2010/main" val="42657481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8BDAE-8492-42EC-A155-83C6E28C6931}"/>
              </a:ext>
            </a:extLst>
          </p:cNvPr>
          <p:cNvSpPr>
            <a:spLocks noGrp="1"/>
          </p:cNvSpPr>
          <p:nvPr>
            <p:ph type="title"/>
          </p:nvPr>
        </p:nvSpPr>
        <p:spPr/>
        <p:txBody>
          <a:bodyPr/>
          <a:lstStyle/>
          <a:p>
            <a:r>
              <a:rPr lang="da-DK" dirty="0">
                <a:solidFill>
                  <a:schemeClr val="bg1"/>
                </a:solidFill>
              </a:rPr>
              <a:t>Extension methods 2/2</a:t>
            </a:r>
            <a:endParaRPr lang="LID4096" dirty="0">
              <a:solidFill>
                <a:schemeClr val="bg1"/>
              </a:solidFill>
            </a:endParaRPr>
          </a:p>
        </p:txBody>
      </p:sp>
      <p:sp>
        <p:nvSpPr>
          <p:cNvPr id="3" name="Text Placeholder 2">
            <a:extLst>
              <a:ext uri="{FF2B5EF4-FFF2-40B4-BE49-F238E27FC236}">
                <a16:creationId xmlns:a16="http://schemas.microsoft.com/office/drawing/2014/main" id="{E3704F21-D137-4380-B6DD-FB15E28FFE75}"/>
              </a:ext>
            </a:extLst>
          </p:cNvPr>
          <p:cNvSpPr>
            <a:spLocks noGrp="1"/>
          </p:cNvSpPr>
          <p:nvPr>
            <p:ph type="body" sz="quarter" idx="10"/>
          </p:nvPr>
        </p:nvSpPr>
        <p:spPr>
          <a:xfrm>
            <a:off x="588263" y="1436688"/>
            <a:ext cx="11018520" cy="4358116"/>
          </a:xfrm>
        </p:spPr>
        <p:txBody>
          <a:bodyPr/>
          <a:lstStyle/>
          <a:p>
            <a:endParaRPr lang="da-DK" sz="2400" b="0" dirty="0">
              <a:solidFill>
                <a:srgbClr val="569CD6"/>
              </a:solidFill>
              <a:effectLst/>
              <a:latin typeface=" Cascadia Code PL"/>
            </a:endParaRPr>
          </a:p>
          <a:p>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class</a:t>
            </a:r>
            <a:r>
              <a:rPr lang="da-DK" sz="2400" b="0" dirty="0">
                <a:solidFill>
                  <a:srgbClr val="D4D4D4"/>
                </a:solidFill>
                <a:effectLst/>
                <a:latin typeface=" Cascadia Code PL"/>
              </a:rPr>
              <a:t> </a:t>
            </a:r>
            <a:r>
              <a:rPr lang="da-DK" sz="2400" b="0" dirty="0">
                <a:solidFill>
                  <a:srgbClr val="4EC9B0"/>
                </a:solidFill>
                <a:effectLst/>
                <a:latin typeface=" Cascadia Code PL"/>
              </a:rPr>
              <a:t>Extensions</a:t>
            </a:r>
            <a:endParaRPr lang="da-DK" sz="2400" b="0" dirty="0">
              <a:solidFill>
                <a:srgbClr val="D4D4D4"/>
              </a:solidFill>
              <a:effectLst/>
              <a:latin typeface=" Cascadia Code PL"/>
            </a:endParaRP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DCDCAA"/>
                </a:solidFill>
                <a:effectLst/>
                <a:latin typeface=" Cascadia Code PL"/>
              </a:rPr>
              <a:t>WordCount</a:t>
            </a:r>
            <a:r>
              <a:rPr lang="da-DK" sz="2400" b="0" dirty="0">
                <a:solidFill>
                  <a:srgbClr val="D4D4D4"/>
                </a:solidFill>
                <a:effectLst/>
                <a:latin typeface=" Cascadia Code PL"/>
              </a:rPr>
              <a:t>(</a:t>
            </a:r>
            <a:r>
              <a:rPr lang="da-DK" sz="2400" b="0" dirty="0">
                <a:solidFill>
                  <a:srgbClr val="569CD6"/>
                </a:solidFill>
                <a:effectLst/>
                <a:latin typeface=" Cascadia Code PL"/>
              </a:rPr>
              <a:t>this</a:t>
            </a:r>
            <a:r>
              <a:rPr lang="da-DK" sz="2400" b="0" dirty="0">
                <a:solidFill>
                  <a:srgbClr val="D4D4D4"/>
                </a:solidFill>
                <a:effectLst/>
                <a:latin typeface=" Cascadia Code PL"/>
              </a:rPr>
              <a:t> </a:t>
            </a:r>
            <a:r>
              <a:rPr lang="da-DK" sz="2400" b="0" dirty="0">
                <a:solidFill>
                  <a:srgbClr val="569CD6"/>
                </a:solidFill>
                <a:effectLst/>
                <a:latin typeface=" Cascadia Code PL"/>
              </a:rPr>
              <a:t>string</a:t>
            </a:r>
            <a:r>
              <a:rPr lang="da-DK" sz="2400" b="0" dirty="0">
                <a:solidFill>
                  <a:srgbClr val="D4D4D4"/>
                </a:solidFill>
                <a:effectLst/>
                <a:latin typeface=" Cascadia Code PL"/>
              </a:rPr>
              <a:t> </a:t>
            </a:r>
            <a:r>
              <a:rPr lang="da-DK" sz="2400" b="0" dirty="0">
                <a:solidFill>
                  <a:srgbClr val="9CDCFE"/>
                </a:solidFill>
                <a:effectLst/>
                <a:latin typeface=" Cascadia Code PL"/>
              </a:rPr>
              <a:t>str</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9CDCFE"/>
                </a:solidFill>
                <a:effectLst/>
                <a:latin typeface=" Cascadia Code PL"/>
              </a:rPr>
              <a:t>str</a:t>
            </a:r>
            <a:r>
              <a:rPr lang="da-DK" sz="2400" b="0" dirty="0">
                <a:solidFill>
                  <a:srgbClr val="D4D4D4"/>
                </a:solidFill>
                <a:effectLst/>
                <a:latin typeface=" Cascadia Code PL"/>
              </a:rPr>
              <a:t>.</a:t>
            </a:r>
            <a:r>
              <a:rPr lang="da-DK" sz="2400" b="0" dirty="0">
                <a:solidFill>
                  <a:srgbClr val="DCDCAA"/>
                </a:solidFill>
                <a:effectLst/>
                <a:latin typeface=" Cascadia Code PL"/>
              </a:rPr>
              <a:t>Split</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new</a:t>
            </a:r>
            <a:r>
              <a:rPr lang="da-DK" sz="2400" b="0" dirty="0">
                <a:solidFill>
                  <a:srgbClr val="D4D4D4"/>
                </a:solidFill>
                <a:effectLst/>
                <a:latin typeface=" Cascadia Code PL"/>
              </a:rPr>
              <a:t> </a:t>
            </a:r>
            <a:r>
              <a:rPr lang="da-DK" sz="2400" b="0" dirty="0">
                <a:solidFill>
                  <a:srgbClr val="569CD6"/>
                </a:solidFill>
                <a:effectLst/>
                <a:latin typeface=" Cascadia Code PL"/>
              </a:rPr>
              <a:t>char</a:t>
            </a:r>
            <a:r>
              <a:rPr lang="da-DK" sz="2400" b="0" dirty="0">
                <a:solidFill>
                  <a:srgbClr val="D4D4D4"/>
                </a:solidFill>
                <a:effectLst/>
                <a:latin typeface=" Cascadia Code PL"/>
              </a:rPr>
              <a:t>[] { </a:t>
            </a:r>
            <a:r>
              <a:rPr lang="da-DK" sz="2400" b="0" dirty="0">
                <a:solidFill>
                  <a:srgbClr val="CE9178"/>
                </a:solidFill>
                <a:effectLst/>
                <a:latin typeface=" Cascadia Code PL"/>
              </a:rPr>
              <a:t>' '</a:t>
            </a:r>
            <a:r>
              <a:rPr lang="da-DK" sz="2400" b="0" dirty="0">
                <a:solidFill>
                  <a:srgbClr val="D4D4D4"/>
                </a:solidFill>
                <a:effectLst/>
                <a:latin typeface=" Cascadia Code PL"/>
              </a:rPr>
              <a:t>, </a:t>
            </a:r>
            <a:r>
              <a:rPr lang="da-DK" sz="2400" b="0" dirty="0">
                <a:solidFill>
                  <a:srgbClr val="CE9178"/>
                </a:solidFill>
                <a:effectLst/>
                <a:latin typeface=" Cascadia Code PL"/>
              </a:rPr>
              <a:t>'.'</a:t>
            </a:r>
            <a:r>
              <a:rPr lang="da-DK" sz="2400" b="0" dirty="0">
                <a:solidFill>
                  <a:srgbClr val="D4D4D4"/>
                </a:solidFill>
                <a:effectLst/>
                <a:latin typeface=" Cascadia Code PL"/>
              </a:rPr>
              <a:t>, </a:t>
            </a:r>
            <a:r>
              <a:rPr lang="da-DK" sz="2400" b="0" dirty="0">
                <a:solidFill>
                  <a:srgbClr val="CE9178"/>
                </a:solidFill>
                <a:effectLst/>
                <a:latin typeface=" Cascadia Code PL"/>
              </a:rPr>
              <a:t>'?'</a:t>
            </a:r>
            <a:r>
              <a:rPr lang="da-DK" sz="2400" b="0" dirty="0">
                <a:solidFill>
                  <a:srgbClr val="D4D4D4"/>
                </a:solidFill>
                <a:effectLst/>
                <a:latin typeface=" Cascadia Code PL"/>
              </a:rPr>
              <a:t> }, </a:t>
            </a:r>
          </a:p>
          <a:p>
            <a:r>
              <a:rPr lang="da-DK" sz="2400" b="0" dirty="0">
                <a:solidFill>
                  <a:srgbClr val="D4D4D4"/>
                </a:solidFill>
                <a:effectLst/>
                <a:latin typeface=" Cascadia Code PL"/>
              </a:rPr>
              <a:t>            </a:t>
            </a:r>
            <a:r>
              <a:rPr lang="da-DK" sz="2400" b="0" dirty="0">
                <a:solidFill>
                  <a:srgbClr val="4EC9B0"/>
                </a:solidFill>
                <a:effectLst/>
                <a:latin typeface=" Cascadia Code PL"/>
              </a:rPr>
              <a:t>StringSplitOptions</a:t>
            </a:r>
            <a:r>
              <a:rPr lang="da-DK" sz="2400" b="0" dirty="0">
                <a:solidFill>
                  <a:srgbClr val="D4D4D4"/>
                </a:solidFill>
                <a:effectLst/>
                <a:latin typeface=" Cascadia Code PL"/>
              </a:rPr>
              <a:t>.</a:t>
            </a:r>
            <a:r>
              <a:rPr lang="da-DK" sz="2400" b="0" dirty="0">
                <a:solidFill>
                  <a:srgbClr val="4FC1FF"/>
                </a:solidFill>
                <a:effectLst/>
                <a:latin typeface=" Cascadia Code PL"/>
              </a:rPr>
              <a:t>RemoveEmptyEntries</a:t>
            </a:r>
            <a:r>
              <a:rPr lang="da-DK" sz="2400" b="0" dirty="0">
                <a:solidFill>
                  <a:srgbClr val="D4D4D4"/>
                </a:solidFill>
                <a:effectLst/>
                <a:latin typeface=" Cascadia Code PL"/>
              </a:rPr>
              <a:t>).</a:t>
            </a:r>
            <a:r>
              <a:rPr lang="da-DK" sz="2400" b="0" dirty="0">
                <a:solidFill>
                  <a:srgbClr val="9CDCFE"/>
                </a:solidFill>
                <a:effectLst/>
                <a:latin typeface=" Cascadia Code PL"/>
              </a:rPr>
              <a:t>Length</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a:t>
            </a:r>
            <a:endParaRPr lang="LID4096" sz="3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7107441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D black question marks with one yellow question mark">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17555" r="17556" b="1"/>
          <a:stretch/>
        </p:blipFill>
        <p:spPr>
          <a:xfrm>
            <a:off x="0" y="0"/>
            <a:ext cx="12192000" cy="6858000"/>
          </a:xfrm>
          <a:prstGeom prst="rect">
            <a:avLst/>
          </a:prstGeom>
          <a:noFill/>
        </p:spPr>
      </p:pic>
      <p:sp>
        <p:nvSpPr>
          <p:cNvPr id="4" name="Title 3"/>
          <p:cNvSpPr>
            <a:spLocks noGrp="1"/>
          </p:cNvSpPr>
          <p:nvPr>
            <p:ph type="title"/>
          </p:nvPr>
        </p:nvSpPr>
        <p:spPr>
          <a:xfrm>
            <a:off x="0" y="3657600"/>
            <a:ext cx="12192000" cy="3200400"/>
          </a:xfrm>
        </p:spPr>
        <p:txBody>
          <a:bodyPr wrap="square" anchor="b">
            <a:normAutofit/>
          </a:bodyPr>
          <a:lstStyle/>
          <a:p>
            <a:r>
              <a:rPr lang="en-US" dirty="0"/>
              <a:t>LINQ – Language </a:t>
            </a:r>
            <a:r>
              <a:rPr lang="en-US" dirty="0" err="1"/>
              <a:t>INtegrated</a:t>
            </a:r>
            <a:r>
              <a:rPr lang="en-US" dirty="0"/>
              <a:t> Query</a:t>
            </a:r>
          </a:p>
        </p:txBody>
      </p:sp>
    </p:spTree>
    <p:extLst>
      <p:ext uri="{BB962C8B-B14F-4D97-AF65-F5344CB8AC3E}">
        <p14:creationId xmlns:p14="http://schemas.microsoft.com/office/powerpoint/2010/main" val="3618201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dirty="0">
                <a:solidFill>
                  <a:schemeClr val="bg1"/>
                </a:solidFill>
              </a:rPr>
              <a:t>LINQ</a:t>
            </a:r>
            <a:endParaRPr lang="LID4096" dirty="0">
              <a:solidFill>
                <a:schemeClr val="bg1"/>
              </a:solidFill>
            </a:endParaRP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3447098"/>
          </a:xfrm>
        </p:spPr>
        <p:txBody>
          <a:bodyPr/>
          <a:lstStyle/>
          <a:p>
            <a:endParaRPr lang="en-US" sz="3200" b="0" dirty="0">
              <a:solidFill>
                <a:srgbClr val="569CD6"/>
              </a:solidFill>
              <a:effectLst/>
              <a:latin typeface=" Cascadia Code PL"/>
            </a:endParaRPr>
          </a:p>
          <a:p>
            <a:endParaRPr lang="en-US" sz="3200" dirty="0">
              <a:solidFill>
                <a:srgbClr val="569CD6"/>
              </a:solidFill>
              <a:latin typeface=" Cascadia Code PL"/>
            </a:endParaRPr>
          </a:p>
          <a:p>
            <a:r>
              <a:rPr lang="en-US" sz="3200" b="0" dirty="0">
                <a:solidFill>
                  <a:srgbClr val="569CD6"/>
                </a:solidFill>
                <a:effectLst/>
                <a:latin typeface=" Cascadia Code PL"/>
              </a:rPr>
              <a:t>var</a:t>
            </a:r>
            <a:r>
              <a:rPr lang="en-US" sz="3200" b="0" dirty="0">
                <a:solidFill>
                  <a:srgbClr val="D4D4D4"/>
                </a:solidFill>
                <a:effectLst/>
                <a:latin typeface=" Cascadia Code PL"/>
              </a:rPr>
              <a:t> </a:t>
            </a:r>
            <a:r>
              <a:rPr lang="en-US" sz="3200" b="0" dirty="0">
                <a:solidFill>
                  <a:srgbClr val="9CDCFE"/>
                </a:solidFill>
                <a:effectLst/>
                <a:latin typeface=" Cascadia Code PL"/>
              </a:rPr>
              <a:t>sorted</a:t>
            </a:r>
            <a:r>
              <a:rPr lang="en-US" sz="3200" b="0" dirty="0">
                <a:solidFill>
                  <a:srgbClr val="D4D4D4"/>
                </a:solidFill>
                <a:effectLst/>
                <a:latin typeface=" Cascadia Code PL"/>
              </a:rPr>
              <a:t> = </a:t>
            </a:r>
            <a:r>
              <a:rPr lang="en-US" sz="3200" b="0" dirty="0">
                <a:solidFill>
                  <a:srgbClr val="569CD6"/>
                </a:solidFill>
                <a:effectLst/>
                <a:latin typeface=" Cascadia Code PL"/>
              </a:rPr>
              <a:t>from</a:t>
            </a:r>
            <a:r>
              <a:rPr lang="en-US" sz="3200" b="0" dirty="0">
                <a:solidFill>
                  <a:srgbClr val="D4D4D4"/>
                </a:solidFill>
                <a:effectLst/>
                <a:latin typeface=" Cascadia Code PL"/>
              </a:rPr>
              <a:t> </a:t>
            </a:r>
            <a:r>
              <a:rPr lang="en-US" sz="3200" b="0" dirty="0">
                <a:solidFill>
                  <a:srgbClr val="9CDCFE"/>
                </a:solidFill>
                <a:effectLst/>
                <a:latin typeface=" Cascadia Code PL"/>
              </a:rPr>
              <a:t>c</a:t>
            </a:r>
            <a:r>
              <a:rPr lang="en-US" sz="3200" b="0" dirty="0">
                <a:solidFill>
                  <a:srgbClr val="D4D4D4"/>
                </a:solidFill>
                <a:effectLst/>
                <a:latin typeface=" Cascadia Code PL"/>
              </a:rPr>
              <a:t> </a:t>
            </a:r>
            <a:r>
              <a:rPr lang="en-US" sz="3200" b="0" dirty="0">
                <a:solidFill>
                  <a:srgbClr val="569CD6"/>
                </a:solidFill>
                <a:effectLst/>
                <a:latin typeface=" Cascadia Code PL"/>
              </a:rPr>
              <a:t>in</a:t>
            </a:r>
            <a:r>
              <a:rPr lang="en-US" sz="3200" b="0" dirty="0">
                <a:solidFill>
                  <a:srgbClr val="D4D4D4"/>
                </a:solidFill>
                <a:effectLst/>
                <a:latin typeface=" Cascadia Code PL"/>
              </a:rPr>
              <a:t> </a:t>
            </a:r>
            <a:r>
              <a:rPr lang="en-US" sz="3200" b="0" dirty="0">
                <a:solidFill>
                  <a:srgbClr val="9CDCFE"/>
                </a:solidFill>
                <a:effectLst/>
                <a:latin typeface=" Cascadia Code PL"/>
              </a:rPr>
              <a:t>cities</a:t>
            </a:r>
            <a:endParaRPr lang="en-US" sz="3200" b="0" dirty="0">
              <a:solidFill>
                <a:srgbClr val="D4D4D4"/>
              </a:solidFill>
              <a:effectLst/>
              <a:latin typeface=" Cascadia Code PL"/>
            </a:endParaRPr>
          </a:p>
          <a:p>
            <a:r>
              <a:rPr lang="en-US" sz="3200" b="0" dirty="0">
                <a:solidFill>
                  <a:srgbClr val="D4D4D4"/>
                </a:solidFill>
                <a:effectLst/>
                <a:latin typeface=" Cascadia Code PL"/>
              </a:rPr>
              <a:t>             </a:t>
            </a:r>
            <a:r>
              <a:rPr lang="en-US" sz="3200" b="0" dirty="0">
                <a:solidFill>
                  <a:srgbClr val="569CD6"/>
                </a:solidFill>
                <a:effectLst/>
                <a:latin typeface=" Cascadia Code PL"/>
              </a:rPr>
              <a:t>where</a:t>
            </a:r>
            <a:r>
              <a:rPr lang="en-US" sz="3200" b="0" dirty="0">
                <a:solidFill>
                  <a:srgbClr val="D4D4D4"/>
                </a:solidFill>
                <a:effectLst/>
                <a:latin typeface=" Cascadia Code PL"/>
              </a:rPr>
              <a:t>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err="1">
                <a:solidFill>
                  <a:srgbClr val="D4D4D4"/>
                </a:solidFill>
                <a:effectLst/>
                <a:latin typeface=" Cascadia Code PL"/>
              </a:rPr>
              <a:t>.</a:t>
            </a:r>
            <a:r>
              <a:rPr lang="en-US" sz="3200" b="0" dirty="0" err="1">
                <a:solidFill>
                  <a:srgbClr val="9CDCFE"/>
                </a:solidFill>
                <a:effectLst/>
                <a:latin typeface=" Cascadia Code PL"/>
              </a:rPr>
              <a:t>Contains</a:t>
            </a:r>
            <a:r>
              <a:rPr lang="en-US" sz="3200" b="0" dirty="0">
                <a:solidFill>
                  <a:srgbClr val="D4D4D4"/>
                </a:solidFill>
                <a:effectLst/>
                <a:latin typeface=" Cascadia Code PL"/>
              </a:rPr>
              <a:t>(</a:t>
            </a:r>
            <a:r>
              <a:rPr lang="en-US" sz="3200" b="0" dirty="0">
                <a:solidFill>
                  <a:srgbClr val="CE9178"/>
                </a:solidFill>
                <a:effectLst/>
                <a:latin typeface=" Cascadia Code PL"/>
              </a:rPr>
              <a:t>"</a:t>
            </a:r>
            <a:r>
              <a:rPr lang="en-US" sz="3200" b="0" dirty="0" err="1">
                <a:solidFill>
                  <a:srgbClr val="CE9178"/>
                </a:solidFill>
                <a:effectLst/>
                <a:latin typeface=" Cascadia Code PL"/>
              </a:rPr>
              <a:t>i</a:t>
            </a:r>
            <a:r>
              <a:rPr lang="en-US" sz="3200" b="0" dirty="0">
                <a:solidFill>
                  <a:srgbClr val="CE9178"/>
                </a:solidFill>
                <a:effectLst/>
                <a:latin typeface=" Cascadia Code PL"/>
              </a:rPr>
              <a:t>"</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err="1">
                <a:solidFill>
                  <a:srgbClr val="569CD6"/>
                </a:solidFill>
                <a:effectLst/>
                <a:latin typeface=" Cascadia Code PL"/>
              </a:rPr>
              <a:t>orderby</a:t>
            </a:r>
            <a:r>
              <a:rPr lang="en-US" sz="3200" b="0" dirty="0">
                <a:solidFill>
                  <a:srgbClr val="D4D4D4"/>
                </a:solidFill>
                <a:effectLst/>
                <a:latin typeface=" Cascadia Code PL"/>
              </a:rPr>
              <a:t>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a:solidFill>
                  <a:srgbClr val="D4D4D4"/>
                </a:solidFill>
                <a:effectLst/>
                <a:latin typeface=" Cascadia Code PL"/>
              </a:rPr>
              <a:t> </a:t>
            </a:r>
            <a:r>
              <a:rPr lang="en-US" sz="3200" b="0" dirty="0">
                <a:solidFill>
                  <a:srgbClr val="569CD6"/>
                </a:solidFill>
                <a:effectLst/>
                <a:latin typeface=" Cascadia Code PL"/>
              </a:rPr>
              <a:t>descending</a:t>
            </a:r>
            <a:endParaRPr lang="en-US" sz="3200" b="0" dirty="0">
              <a:solidFill>
                <a:srgbClr val="D4D4D4"/>
              </a:solidFill>
              <a:effectLst/>
              <a:latin typeface=" Cascadia Code PL"/>
            </a:endParaRPr>
          </a:p>
          <a:p>
            <a:r>
              <a:rPr lang="en-US" sz="3200" b="0" dirty="0">
                <a:solidFill>
                  <a:srgbClr val="D4D4D4"/>
                </a:solidFill>
                <a:effectLst/>
                <a:latin typeface=" Cascadia Code PL"/>
              </a:rPr>
              <a:t>             </a:t>
            </a:r>
            <a:r>
              <a:rPr lang="en-US" sz="3200" b="0" dirty="0">
                <a:solidFill>
                  <a:srgbClr val="569CD6"/>
                </a:solidFill>
                <a:effectLst/>
                <a:latin typeface=" Cascadia Code PL"/>
              </a:rPr>
              <a:t>select</a:t>
            </a:r>
            <a:r>
              <a:rPr lang="en-US" sz="3200" b="0" dirty="0">
                <a:solidFill>
                  <a:srgbClr val="D4D4D4"/>
                </a:solidFill>
                <a:effectLst/>
                <a:latin typeface=" Cascadia Code PL"/>
              </a:rPr>
              <a:t> </a:t>
            </a:r>
            <a:r>
              <a:rPr lang="en-US" sz="3200" b="0" dirty="0">
                <a:solidFill>
                  <a:srgbClr val="569CD6"/>
                </a:solidFill>
                <a:effectLst/>
                <a:latin typeface=" Cascadia Code PL"/>
              </a:rPr>
              <a:t>new</a:t>
            </a:r>
            <a:r>
              <a:rPr lang="en-US" sz="3200" b="0" dirty="0">
                <a:solidFill>
                  <a:srgbClr val="D4D4D4"/>
                </a:solidFill>
                <a:effectLst/>
                <a:latin typeface=" Cascadia Code PL"/>
              </a:rPr>
              <a:t> { </a:t>
            </a:r>
            <a:r>
              <a:rPr lang="en-US" sz="3200" b="0" dirty="0">
                <a:solidFill>
                  <a:srgbClr val="9CDCFE"/>
                </a:solidFill>
                <a:effectLst/>
                <a:latin typeface=" Cascadia Code PL"/>
              </a:rPr>
              <a:t>Name</a:t>
            </a:r>
            <a:r>
              <a:rPr lang="en-US" sz="3200" b="0" dirty="0">
                <a:solidFill>
                  <a:srgbClr val="D4D4D4"/>
                </a:solidFill>
                <a:effectLst/>
                <a:latin typeface=" Cascadia Code PL"/>
              </a:rPr>
              <a:t> = </a:t>
            </a:r>
            <a:r>
              <a:rPr lang="en-US" sz="3200" b="0" dirty="0" err="1">
                <a:solidFill>
                  <a:srgbClr val="9CDCFE"/>
                </a:solidFill>
                <a:effectLst/>
                <a:latin typeface=" Cascadia Code PL"/>
              </a:rPr>
              <a:t>c</a:t>
            </a:r>
            <a:r>
              <a:rPr lang="en-US" sz="3200" b="0" dirty="0" err="1">
                <a:solidFill>
                  <a:srgbClr val="D4D4D4"/>
                </a:solidFill>
                <a:effectLst/>
                <a:latin typeface=" Cascadia Code PL"/>
              </a:rPr>
              <a:t>.</a:t>
            </a:r>
            <a:r>
              <a:rPr lang="en-US" sz="3200" b="0" dirty="0" err="1">
                <a:solidFill>
                  <a:srgbClr val="9CDCFE"/>
                </a:solidFill>
                <a:effectLst/>
                <a:latin typeface=" Cascadia Code PL"/>
              </a:rPr>
              <a:t>Name</a:t>
            </a:r>
            <a:r>
              <a:rPr lang="en-US" sz="3200" b="0" dirty="0">
                <a:solidFill>
                  <a:srgbClr val="D4D4D4"/>
                </a:solidFill>
                <a:effectLst/>
                <a:latin typeface=" Cascadia Code PL"/>
              </a:rPr>
              <a:t> };</a:t>
            </a:r>
          </a:p>
        </p:txBody>
      </p:sp>
    </p:spTree>
    <p:extLst>
      <p:ext uri="{BB962C8B-B14F-4D97-AF65-F5344CB8AC3E}">
        <p14:creationId xmlns:p14="http://schemas.microsoft.com/office/powerpoint/2010/main" val="24668926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5BCB6-8654-42B2-B5CC-52CC7F1BAB6A}"/>
              </a:ext>
            </a:extLst>
          </p:cNvPr>
          <p:cNvSpPr>
            <a:spLocks noGrp="1"/>
          </p:cNvSpPr>
          <p:nvPr>
            <p:ph type="title"/>
          </p:nvPr>
        </p:nvSpPr>
        <p:spPr/>
        <p:txBody>
          <a:bodyPr/>
          <a:lstStyle/>
          <a:p>
            <a:r>
              <a:rPr lang="en-US" dirty="0">
                <a:solidFill>
                  <a:schemeClr val="bg1"/>
                </a:solidFill>
              </a:rPr>
              <a:t>Extension Methods Version</a:t>
            </a:r>
            <a:endParaRPr lang="LID4096" dirty="0">
              <a:solidFill>
                <a:schemeClr val="bg1"/>
              </a:solidFill>
            </a:endParaRPr>
          </a:p>
        </p:txBody>
      </p:sp>
      <p:sp>
        <p:nvSpPr>
          <p:cNvPr id="3" name="Text Placeholder 2">
            <a:extLst>
              <a:ext uri="{FF2B5EF4-FFF2-40B4-BE49-F238E27FC236}">
                <a16:creationId xmlns:a16="http://schemas.microsoft.com/office/drawing/2014/main" id="{EEA7FA73-6402-4B52-A041-A628085E981A}"/>
              </a:ext>
            </a:extLst>
          </p:cNvPr>
          <p:cNvSpPr>
            <a:spLocks noGrp="1"/>
          </p:cNvSpPr>
          <p:nvPr>
            <p:ph type="body" sz="quarter" idx="10"/>
          </p:nvPr>
        </p:nvSpPr>
        <p:spPr>
          <a:xfrm>
            <a:off x="588263" y="1436688"/>
            <a:ext cx="11018520" cy="2585323"/>
          </a:xfrm>
        </p:spPr>
        <p:txBody>
          <a:bodyPr/>
          <a:lstStyle/>
          <a:p>
            <a:endParaRPr lang="da-DK" sz="2400" b="0" dirty="0">
              <a:solidFill>
                <a:srgbClr val="569CD6"/>
              </a:solidFill>
              <a:effectLst/>
              <a:latin typeface=" Cascadia Code PL"/>
            </a:endParaRPr>
          </a:p>
          <a:p>
            <a:endParaRPr lang="da-DK" sz="2400" dirty="0">
              <a:solidFill>
                <a:srgbClr val="569CD6"/>
              </a:solidFill>
              <a:latin typeface=" Cascadia Code PL"/>
            </a:endParaRPr>
          </a:p>
          <a:p>
            <a:endParaRPr lang="da-DK" sz="2400" b="0" dirty="0">
              <a:solidFill>
                <a:srgbClr val="569CD6"/>
              </a:solidFill>
              <a:effectLst/>
              <a:latin typeface=" Cascadia Code PL"/>
            </a:endParaRPr>
          </a:p>
          <a:p>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sorted</a:t>
            </a:r>
            <a:r>
              <a:rPr lang="da-DK" sz="2400" b="0" dirty="0">
                <a:solidFill>
                  <a:srgbClr val="D4D4D4"/>
                </a:solidFill>
                <a:effectLst/>
                <a:latin typeface=" Cascadia Code PL"/>
              </a:rPr>
              <a:t> = </a:t>
            </a:r>
            <a:r>
              <a:rPr lang="da-DK" sz="2400" b="0" dirty="0">
                <a:solidFill>
                  <a:srgbClr val="9CDCFE"/>
                </a:solidFill>
                <a:effectLst/>
                <a:latin typeface=" Cascadia Code PL"/>
              </a:rPr>
              <a:t>cities</a:t>
            </a:r>
            <a:r>
              <a:rPr lang="da-DK" sz="2400" b="0" dirty="0">
                <a:solidFill>
                  <a:srgbClr val="D4D4D4"/>
                </a:solidFill>
                <a:effectLst/>
                <a:latin typeface=" Cascadia Code PL"/>
              </a:rPr>
              <a:t>.</a:t>
            </a:r>
            <a:r>
              <a:rPr lang="da-DK" sz="2400" b="0" dirty="0">
                <a:solidFill>
                  <a:srgbClr val="9CDCFE"/>
                </a:solidFill>
                <a:effectLst/>
                <a:latin typeface=" Cascadia Code PL"/>
              </a:rPr>
              <a:t>Where</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a:t>
            </a:r>
            <a:r>
              <a:rPr lang="da-DK" sz="2400" b="0" dirty="0">
                <a:solidFill>
                  <a:srgbClr val="9CDCFE"/>
                </a:solidFill>
                <a:effectLst/>
                <a:latin typeface=" Cascadia Code PL"/>
              </a:rPr>
              <a:t>Contains</a:t>
            </a:r>
            <a:r>
              <a:rPr lang="da-DK" sz="2400" b="0" dirty="0">
                <a:solidFill>
                  <a:srgbClr val="D4D4D4"/>
                </a:solidFill>
                <a:effectLst/>
                <a:latin typeface=" Cascadia Code PL"/>
              </a:rPr>
              <a:t>(</a:t>
            </a:r>
            <a:r>
              <a:rPr lang="da-DK" sz="2400" b="0" dirty="0">
                <a:solidFill>
                  <a:srgbClr val="CE9178"/>
                </a:solidFill>
                <a:effectLst/>
                <a:latin typeface=" Cascadia Code PL"/>
              </a:rPr>
              <a:t>"i"</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9CDCFE"/>
                </a:solidFill>
                <a:effectLst/>
                <a:latin typeface=" Cascadia Code PL"/>
              </a:rPr>
              <a:t>OrderByDescending</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9CDCFE"/>
                </a:solidFill>
                <a:effectLst/>
                <a:latin typeface=" Cascadia Code PL"/>
              </a:rPr>
              <a:t>Select</a:t>
            </a:r>
            <a:r>
              <a:rPr lang="da-DK" sz="2400" b="0" dirty="0">
                <a:solidFill>
                  <a:srgbClr val="D4D4D4"/>
                </a:solidFill>
                <a:effectLst/>
                <a:latin typeface=" Cascadia Code PL"/>
              </a:rPr>
              <a:t>(</a:t>
            </a:r>
            <a:r>
              <a:rPr lang="da-DK" sz="2400" b="0" dirty="0">
                <a:solidFill>
                  <a:srgbClr val="9CDCFE"/>
                </a:solidFill>
                <a:effectLst/>
                <a:latin typeface=" Cascadia Code PL"/>
              </a:rPr>
              <a:t>c</a:t>
            </a:r>
            <a:r>
              <a:rPr lang="da-DK" sz="2400" b="0" dirty="0">
                <a:solidFill>
                  <a:srgbClr val="D4D4D4"/>
                </a:solidFill>
                <a:effectLst/>
                <a:latin typeface=" Cascadia Code PL"/>
              </a:rPr>
              <a:t> =&gt; </a:t>
            </a:r>
            <a:r>
              <a:rPr lang="da-DK" sz="2400" b="0" dirty="0">
                <a:solidFill>
                  <a:srgbClr val="569CD6"/>
                </a:solidFill>
                <a:effectLst/>
                <a:latin typeface=" Cascadia Code PL"/>
              </a:rPr>
              <a:t>new</a:t>
            </a:r>
            <a:r>
              <a:rPr lang="da-DK" sz="2400" b="0" dirty="0">
                <a:solidFill>
                  <a:srgbClr val="D4D4D4"/>
                </a:solidFill>
                <a:effectLst/>
                <a:latin typeface=" Cascadia Code PL"/>
              </a:rPr>
              <a:t> { </a:t>
            </a:r>
            <a:r>
              <a:rPr lang="da-DK" sz="2400" b="0" dirty="0">
                <a:solidFill>
                  <a:srgbClr val="9CDCFE"/>
                </a:solidFill>
                <a:effectLst/>
                <a:latin typeface=" Cascadia Code PL"/>
              </a:rPr>
              <a:t>Name</a:t>
            </a:r>
            <a:r>
              <a:rPr lang="da-DK" sz="2400" b="0" dirty="0">
                <a:solidFill>
                  <a:srgbClr val="D4D4D4"/>
                </a:solidFill>
                <a:effectLst/>
                <a:latin typeface=" Cascadia Code PL"/>
              </a:rPr>
              <a:t> = </a:t>
            </a:r>
            <a:r>
              <a:rPr lang="da-DK" sz="2400" b="0" dirty="0">
                <a:solidFill>
                  <a:srgbClr val="9CDCFE"/>
                </a:solidFill>
                <a:effectLst/>
                <a:latin typeface=" Cascadia Code PL"/>
              </a:rPr>
              <a:t>c</a:t>
            </a:r>
            <a:r>
              <a:rPr lang="da-DK" sz="2400" b="0" dirty="0">
                <a:solidFill>
                  <a:srgbClr val="D4D4D4"/>
                </a:solidFill>
                <a:effectLst/>
                <a:latin typeface=" Cascadia Code PL"/>
              </a:rPr>
              <a:t>.</a:t>
            </a:r>
            <a:r>
              <a:rPr lang="da-DK" sz="2400" b="0" dirty="0">
                <a:solidFill>
                  <a:srgbClr val="9CDCFE"/>
                </a:solidFill>
                <a:effectLst/>
                <a:latin typeface=" Cascadia Code PL"/>
              </a:rPr>
              <a:t>Name</a:t>
            </a:r>
            <a:r>
              <a:rPr lang="da-DK" sz="2400" b="0" dirty="0">
                <a:solidFill>
                  <a:srgbClr val="D4D4D4"/>
                </a:solidFill>
                <a:effectLst/>
                <a:latin typeface=" Cascadia Code PL"/>
              </a:rPr>
              <a:t> });</a:t>
            </a:r>
          </a:p>
        </p:txBody>
      </p:sp>
    </p:spTree>
    <p:extLst>
      <p:ext uri="{BB962C8B-B14F-4D97-AF65-F5344CB8AC3E}">
        <p14:creationId xmlns:p14="http://schemas.microsoft.com/office/powerpoint/2010/main" val="25870670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9276" b="8839"/>
          <a:stretch/>
        </p:blipFill>
        <p:spPr>
          <a:xfrm>
            <a:off x="0" y="0"/>
            <a:ext cx="12192000" cy="6858000"/>
          </a:xfrm>
          <a:prstGeom prst="rect">
            <a:avLst/>
          </a:prstGeom>
          <a:noFill/>
        </p:spPr>
      </p:pic>
      <p:sp>
        <p:nvSpPr>
          <p:cNvPr id="4" name="Title 3"/>
          <p:cNvSpPr>
            <a:spLocks noGrp="1"/>
          </p:cNvSpPr>
          <p:nvPr>
            <p:ph type="title"/>
          </p:nvPr>
        </p:nvSpPr>
        <p:spPr>
          <a:xfrm>
            <a:off x="-3" y="0"/>
            <a:ext cx="5669280" cy="6858000"/>
          </a:xfrm>
        </p:spPr>
        <p:txBody>
          <a:bodyPr wrap="square" anchor="ctr">
            <a:normAutofit/>
          </a:bodyPr>
          <a:lstStyle/>
          <a:p>
            <a:r>
              <a:rPr lang="en-US" dirty="0"/>
              <a:t>Thank you</a:t>
            </a:r>
          </a:p>
        </p:txBody>
      </p:sp>
      <p:sp>
        <p:nvSpPr>
          <p:cNvPr id="2" name="TextBox 1">
            <a:extLst>
              <a:ext uri="{FF2B5EF4-FFF2-40B4-BE49-F238E27FC236}">
                <a16:creationId xmlns:a16="http://schemas.microsoft.com/office/drawing/2014/main" id="{6E68B650-49EC-4589-B52F-C2BC5ED6FA7B}"/>
              </a:ext>
            </a:extLst>
          </p:cNvPr>
          <p:cNvSpPr txBox="1"/>
          <p:nvPr/>
        </p:nvSpPr>
        <p:spPr>
          <a:xfrm>
            <a:off x="9862837" y="6750278"/>
            <a:ext cx="2329163" cy="107722"/>
          </a:xfrm>
          <a:prstGeom prst="rect">
            <a:avLst/>
          </a:prstGeom>
          <a:solidFill>
            <a:srgbClr val="000000"/>
          </a:solidFill>
        </p:spPr>
        <p:txBody>
          <a:bodyPr wrap="none" lIns="0" tIns="0" rIns="0" bIns="0" rtlCol="0">
            <a:spAutoFit/>
          </a:bodyPr>
          <a:lstStyle/>
          <a:p>
            <a:pPr algn="r">
              <a:spcAft>
                <a:spcPts val="600"/>
              </a:spcAft>
            </a:pPr>
            <a:r>
              <a:rPr lang="LID4096" sz="700">
                <a:solidFill>
                  <a:srgbClr val="FFFFFF"/>
                </a:solidFill>
                <a:hlinkClick r:id="rId4" tooltip="https://www.mariowiki.com/clap">
                  <a:extLst>
                    <a:ext uri="{A12FA001-AC4F-418D-AE19-62706E023703}">
                      <ahyp:hlinkClr xmlns:ahyp="http://schemas.microsoft.com/office/drawing/2018/hyperlinkcolor" val="tx"/>
                    </a:ext>
                  </a:extLst>
                </a:hlinkClick>
              </a:rPr>
              <a:t>This Photo</a:t>
            </a:r>
            <a:r>
              <a:rPr lang="LID4096" sz="700">
                <a:solidFill>
                  <a:srgbClr val="FFFFFF"/>
                </a:solidFill>
              </a:rPr>
              <a:t> by Unknown Author is licensed under </a:t>
            </a:r>
            <a:r>
              <a:rPr lang="LID4096"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LID4096" sz="700">
              <a:solidFill>
                <a:srgbClr val="FFFFFF"/>
              </a:solidFill>
            </a:endParaRPr>
          </a:p>
        </p:txBody>
      </p:sp>
    </p:spTree>
    <p:extLst>
      <p:ext uri="{BB962C8B-B14F-4D97-AF65-F5344CB8AC3E}">
        <p14:creationId xmlns:p14="http://schemas.microsoft.com/office/powerpoint/2010/main" val="27279794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B6B331-1B14-4D6F-9188-CD948EFCDD68}"/>
              </a:ext>
            </a:extLst>
          </p:cNvPr>
          <p:cNvSpPr>
            <a:spLocks noGrp="1"/>
          </p:cNvSpPr>
          <p:nvPr>
            <p:ph type="title"/>
          </p:nvPr>
        </p:nvSpPr>
        <p:spPr>
          <a:xfrm>
            <a:off x="588263" y="588963"/>
            <a:ext cx="4158362" cy="2535236"/>
          </a:xfrm>
        </p:spPr>
        <p:txBody>
          <a:bodyPr wrap="square" anchor="b">
            <a:normAutofit/>
          </a:bodyPr>
          <a:lstStyle/>
          <a:p>
            <a:r>
              <a:rPr lang="en-US" dirty="0"/>
              <a:t>Agenda</a:t>
            </a:r>
            <a:endParaRPr lang="LID4096" dirty="0"/>
          </a:p>
        </p:txBody>
      </p:sp>
      <p:sp>
        <p:nvSpPr>
          <p:cNvPr id="5" name="Text Placeholder 4">
            <a:extLst>
              <a:ext uri="{FF2B5EF4-FFF2-40B4-BE49-F238E27FC236}">
                <a16:creationId xmlns:a16="http://schemas.microsoft.com/office/drawing/2014/main" id="{3B97E74D-16F8-41C2-82AC-5326EB8119AD}"/>
              </a:ext>
            </a:extLst>
          </p:cNvPr>
          <p:cNvSpPr>
            <a:spLocks noGrp="1"/>
          </p:cNvSpPr>
          <p:nvPr>
            <p:ph type="body" sz="quarter" idx="10"/>
          </p:nvPr>
        </p:nvSpPr>
        <p:spPr>
          <a:xfrm>
            <a:off x="584200" y="3535540"/>
            <a:ext cx="4162425" cy="2733497"/>
          </a:xfrm>
        </p:spPr>
        <p:txBody>
          <a:bodyPr wrap="square">
            <a:normAutofit fontScale="92500" lnSpcReduction="10000"/>
          </a:bodyPr>
          <a:lstStyle/>
          <a:p>
            <a:r>
              <a:rPr lang="en-US" dirty="0"/>
              <a:t>Delegates </a:t>
            </a:r>
          </a:p>
          <a:p>
            <a:r>
              <a:rPr lang="en-US" dirty="0"/>
              <a:t>Anonymous methods</a:t>
            </a:r>
          </a:p>
          <a:p>
            <a:r>
              <a:rPr lang="en-US" dirty="0"/>
              <a:t>Lambda expressions</a:t>
            </a:r>
          </a:p>
          <a:p>
            <a:r>
              <a:rPr lang="en-US" dirty="0"/>
              <a:t>Local functions</a:t>
            </a:r>
          </a:p>
          <a:p>
            <a:r>
              <a:rPr lang="en-US" dirty="0"/>
              <a:t>Anonymous types</a:t>
            </a:r>
          </a:p>
          <a:p>
            <a:r>
              <a:rPr lang="en-US" dirty="0"/>
              <a:t>Tuples</a:t>
            </a:r>
          </a:p>
          <a:p>
            <a:r>
              <a:rPr lang="en-US" dirty="0"/>
              <a:t>Extension methods</a:t>
            </a:r>
          </a:p>
          <a:p>
            <a:r>
              <a:rPr lang="en-US" dirty="0"/>
              <a:t>LINQ</a:t>
            </a:r>
          </a:p>
        </p:txBody>
      </p:sp>
      <p:pic>
        <p:nvPicPr>
          <p:cNvPr id="9" name="Picture 6" descr="CPU with binary numbers and blueprint">
            <a:extLst>
              <a:ext uri="{FF2B5EF4-FFF2-40B4-BE49-F238E27FC236}">
                <a16:creationId xmlns:a16="http://schemas.microsoft.com/office/drawing/2014/main" id="{C1E0C30C-A191-429C-932F-F6D1AE94F262}"/>
              </a:ext>
            </a:extLst>
          </p:cNvPr>
          <p:cNvPicPr>
            <a:picLocks noChangeAspect="1"/>
          </p:cNvPicPr>
          <p:nvPr/>
        </p:nvPicPr>
        <p:blipFill rotWithShape="1">
          <a:blip r:embed="rId2"/>
          <a:srcRect l="24825" r="18925"/>
          <a:stretch/>
        </p:blipFill>
        <p:spPr>
          <a:xfrm>
            <a:off x="5334000" y="10"/>
            <a:ext cx="6858000" cy="6857990"/>
          </a:xfrm>
          <a:prstGeom prst="rect">
            <a:avLst/>
          </a:prstGeom>
          <a:noFill/>
        </p:spPr>
      </p:pic>
    </p:spTree>
    <p:extLst>
      <p:ext uri="{BB962C8B-B14F-4D97-AF65-F5344CB8AC3E}">
        <p14:creationId xmlns:p14="http://schemas.microsoft.com/office/powerpoint/2010/main" val="2702445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A23E084-9985-445E-974E-2A2A6E387673}"/>
              </a:ext>
            </a:extLst>
          </p:cNvPr>
          <p:cNvPicPr>
            <a:picLocks noChangeAspect="1"/>
          </p:cNvPicPr>
          <p:nvPr/>
        </p:nvPicPr>
        <p:blipFill>
          <a:blip r:embed="rId2">
            <a:extLst>
              <a:ext uri="{837473B0-CC2E-450A-ABE3-18F120FF3D39}">
                <a1611:picAttrSrcUrl xmlns:a1611="http://schemas.microsoft.com/office/drawing/2016/11/main" r:id="rId3"/>
              </a:ext>
            </a:extLst>
          </a:blip>
          <a:srcRect t="7733" b="7733"/>
          <a:stretch/>
        </p:blipFill>
        <p:spPr>
          <a:xfrm>
            <a:off x="20" y="10"/>
            <a:ext cx="12191980" cy="6857990"/>
          </a:xfrm>
          <a:prstGeom prst="rect">
            <a:avLst/>
          </a:prstGeom>
          <a:noFill/>
        </p:spPr>
      </p:pic>
      <p:sp>
        <p:nvSpPr>
          <p:cNvPr id="5" name="Title 4">
            <a:extLst>
              <a:ext uri="{FF2B5EF4-FFF2-40B4-BE49-F238E27FC236}">
                <a16:creationId xmlns:a16="http://schemas.microsoft.com/office/drawing/2014/main" id="{093AC6AB-1AB7-488C-BD34-61474ACD4242}"/>
              </a:ext>
            </a:extLst>
          </p:cNvPr>
          <p:cNvSpPr>
            <a:spLocks noGrp="1"/>
          </p:cNvSpPr>
          <p:nvPr>
            <p:ph type="title"/>
          </p:nvPr>
        </p:nvSpPr>
        <p:spPr>
          <a:xfrm>
            <a:off x="0" y="3657600"/>
            <a:ext cx="12192000" cy="3200400"/>
          </a:xfrm>
        </p:spPr>
        <p:txBody>
          <a:bodyPr wrap="square" anchor="b">
            <a:normAutofit/>
          </a:bodyPr>
          <a:lstStyle/>
          <a:p>
            <a:r>
              <a:rPr lang="en-US" dirty="0"/>
              <a:t>Delegates</a:t>
            </a:r>
            <a:endParaRPr lang="LID4096" dirty="0"/>
          </a:p>
        </p:txBody>
      </p:sp>
    </p:spTree>
    <p:extLst>
      <p:ext uri="{BB962C8B-B14F-4D97-AF65-F5344CB8AC3E}">
        <p14:creationId xmlns:p14="http://schemas.microsoft.com/office/powerpoint/2010/main" val="8994066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74B7D-48CB-496F-B538-AFA86CB387BF}"/>
              </a:ext>
            </a:extLst>
          </p:cNvPr>
          <p:cNvSpPr>
            <a:spLocks noGrp="1"/>
          </p:cNvSpPr>
          <p:nvPr>
            <p:ph type="title"/>
          </p:nvPr>
        </p:nvSpPr>
        <p:spPr/>
        <p:txBody>
          <a:bodyPr/>
          <a:lstStyle/>
          <a:p>
            <a:r>
              <a:rPr lang="en-US" dirty="0">
                <a:solidFill>
                  <a:schemeClr val="bg1"/>
                </a:solidFill>
              </a:rPr>
              <a:t>Delegates – Building block for Higher-order functions</a:t>
            </a:r>
            <a:endParaRPr lang="LID4096" dirty="0">
              <a:solidFill>
                <a:schemeClr val="bg1"/>
              </a:solidFill>
            </a:endParaRPr>
          </a:p>
        </p:txBody>
      </p:sp>
      <p:sp>
        <p:nvSpPr>
          <p:cNvPr id="3" name="Text Placeholder 2">
            <a:extLst>
              <a:ext uri="{FF2B5EF4-FFF2-40B4-BE49-F238E27FC236}">
                <a16:creationId xmlns:a16="http://schemas.microsoft.com/office/drawing/2014/main" id="{4B0B2599-CC12-488E-8DBD-15650BEFE716}"/>
              </a:ext>
            </a:extLst>
          </p:cNvPr>
          <p:cNvSpPr>
            <a:spLocks noGrp="1"/>
          </p:cNvSpPr>
          <p:nvPr>
            <p:ph type="body" sz="quarter" idx="10"/>
          </p:nvPr>
        </p:nvSpPr>
        <p:spPr/>
        <p:txBody>
          <a:bodyPr/>
          <a:lstStyle/>
          <a:p>
            <a:r>
              <a:rPr lang="da-DK" sz="2400" b="0" dirty="0">
                <a:solidFill>
                  <a:srgbClr val="569CD6"/>
                </a:solidFill>
                <a:effectLst/>
                <a:latin typeface=" Cascadia Code PL"/>
              </a:rPr>
              <a:t>public</a:t>
            </a:r>
            <a:r>
              <a:rPr lang="da-DK" sz="2400" b="0" dirty="0">
                <a:solidFill>
                  <a:srgbClr val="D4D4D4"/>
                </a:solidFill>
                <a:effectLst/>
                <a:latin typeface=" Cascadia Code PL"/>
              </a:rPr>
              <a:t> </a:t>
            </a:r>
            <a:r>
              <a:rPr lang="da-DK" sz="2400" b="0" dirty="0">
                <a:solidFill>
                  <a:srgbClr val="569CD6"/>
                </a:solidFill>
                <a:effectLst/>
                <a:latin typeface=" Cascadia Code PL"/>
              </a:rPr>
              <a:t>delegate</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4EC9B0"/>
                </a:solidFill>
                <a:effectLst/>
                <a:latin typeface=" Cascadia Code PL"/>
              </a:rPr>
              <a:t>BinaryOperation</a:t>
            </a:r>
            <a:r>
              <a:rPr lang="da-DK" sz="2400" b="0" dirty="0">
                <a:solidFill>
                  <a:srgbClr val="D4D4D4"/>
                </a:solidFill>
                <a:effectLst/>
                <a:latin typeface=" Cascadia Code PL"/>
              </a:rPr>
              <a:t>(</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a:t>
            </a:r>
          </a:p>
          <a:p>
            <a:br>
              <a:rPr lang="da-DK" sz="2400" b="0" dirty="0">
                <a:solidFill>
                  <a:srgbClr val="D4D4D4"/>
                </a:solidFill>
                <a:effectLst/>
                <a:latin typeface=" Cascadia Code PL"/>
              </a:rPr>
            </a:br>
            <a:r>
              <a:rPr lang="da-DK" sz="2400" b="0" dirty="0">
                <a:solidFill>
                  <a:srgbClr val="569CD6"/>
                </a:solidFill>
                <a:effectLst/>
                <a:latin typeface=" Cascadia Code PL"/>
              </a:rPr>
              <a:t>static</a:t>
            </a:r>
            <a:r>
              <a:rPr lang="da-DK" sz="2400" b="0" dirty="0">
                <a:solidFill>
                  <a:srgbClr val="D4D4D4"/>
                </a:solidFill>
                <a:effectLst/>
                <a:latin typeface=" Cascadia Code PL"/>
              </a:rPr>
              <a:t> </a:t>
            </a:r>
            <a:r>
              <a:rPr lang="da-DK" sz="2400" b="0" dirty="0">
                <a:solidFill>
                  <a:srgbClr val="569CD6"/>
                </a:solidFill>
                <a:effectLst/>
                <a:latin typeface=" Cascadia Code PL"/>
              </a:rPr>
              <a:t>void</a:t>
            </a:r>
            <a:r>
              <a:rPr lang="da-DK" sz="2400" b="0" dirty="0">
                <a:solidFill>
                  <a:srgbClr val="D4D4D4"/>
                </a:solidFill>
                <a:effectLst/>
                <a:latin typeface=" Cascadia Code PL"/>
              </a:rPr>
              <a:t> </a:t>
            </a:r>
            <a:r>
              <a:rPr lang="da-DK" sz="2400" b="0" dirty="0">
                <a:solidFill>
                  <a:srgbClr val="DCDCAA"/>
                </a:solidFill>
                <a:effectLst/>
                <a:latin typeface=" Cascadia Code PL"/>
              </a:rPr>
              <a:t>Main</a:t>
            </a:r>
            <a:r>
              <a:rPr lang="da-DK" sz="2400" b="0" dirty="0">
                <a:solidFill>
                  <a:srgbClr val="D4D4D4"/>
                </a:solidFill>
                <a:effectLst/>
                <a:latin typeface=" Cascadia Code PL"/>
              </a:rPr>
              <a:t>(</a:t>
            </a:r>
            <a:r>
              <a:rPr lang="da-DK" sz="2400" b="0" dirty="0">
                <a:solidFill>
                  <a:srgbClr val="569CD6"/>
                </a:solidFill>
                <a:effectLst/>
                <a:latin typeface=" Cascadia Code PL"/>
              </a:rPr>
              <a:t>string</a:t>
            </a:r>
            <a:r>
              <a:rPr lang="da-DK" sz="2400" b="0" dirty="0">
                <a:solidFill>
                  <a:srgbClr val="D4D4D4"/>
                </a:solidFill>
                <a:effectLst/>
                <a:latin typeface=" Cascadia Code PL"/>
              </a:rPr>
              <a:t>[] </a:t>
            </a:r>
            <a:r>
              <a:rPr lang="da-DK" sz="2400" b="0" dirty="0">
                <a:solidFill>
                  <a:srgbClr val="9CDCFE"/>
                </a:solidFill>
                <a:effectLst/>
                <a:latin typeface=" Cascadia Code PL"/>
              </a:rPr>
              <a:t>args</a:t>
            </a:r>
            <a:r>
              <a:rPr lang="da-DK" sz="2400" b="0" dirty="0">
                <a:solidFill>
                  <a:srgbClr val="D4D4D4"/>
                </a:solidFill>
                <a:effectLst/>
                <a:latin typeface=" Cascadia Code PL"/>
              </a:rPr>
              <a:t>)</a:t>
            </a:r>
          </a:p>
          <a:p>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var</a:t>
            </a:r>
            <a:r>
              <a:rPr lang="da-DK" sz="2400" b="0" dirty="0">
                <a:solidFill>
                  <a:srgbClr val="D4D4D4"/>
                </a:solidFill>
                <a:effectLst/>
                <a:latin typeface=" Cascadia Code PL"/>
              </a:rPr>
              <a:t> </a:t>
            </a:r>
            <a:r>
              <a:rPr lang="da-DK" sz="2400" b="0" dirty="0">
                <a:solidFill>
                  <a:srgbClr val="9CDCFE"/>
                </a:solidFill>
                <a:effectLst/>
                <a:latin typeface=" Cascadia Code PL"/>
              </a:rPr>
              <a:t>add</a:t>
            </a:r>
            <a:r>
              <a:rPr lang="da-DK" sz="2400" b="0" dirty="0">
                <a:solidFill>
                  <a:srgbClr val="D4D4D4"/>
                </a:solidFill>
                <a:effectLst/>
                <a:latin typeface=" Cascadia Code PL"/>
              </a:rPr>
              <a:t> = </a:t>
            </a:r>
            <a:r>
              <a:rPr lang="da-DK" sz="2400" b="0" dirty="0">
                <a:solidFill>
                  <a:srgbClr val="569CD6"/>
                </a:solidFill>
                <a:effectLst/>
                <a:latin typeface=" Cascadia Code PL"/>
              </a:rPr>
              <a:t>new</a:t>
            </a:r>
            <a:r>
              <a:rPr lang="da-DK" sz="2400" b="0" dirty="0">
                <a:solidFill>
                  <a:srgbClr val="D4D4D4"/>
                </a:solidFill>
                <a:effectLst/>
                <a:latin typeface=" Cascadia Code PL"/>
              </a:rPr>
              <a:t> </a:t>
            </a:r>
            <a:r>
              <a:rPr lang="da-DK" sz="2400" b="0" dirty="0">
                <a:solidFill>
                  <a:srgbClr val="4EC9B0"/>
                </a:solidFill>
                <a:effectLst/>
                <a:latin typeface=" Cascadia Code PL"/>
              </a:rPr>
              <a:t>BinaryOperation</a:t>
            </a:r>
            <a:r>
              <a:rPr lang="da-DK" sz="2400" b="0" dirty="0">
                <a:solidFill>
                  <a:srgbClr val="D4D4D4"/>
                </a:solidFill>
                <a:effectLst/>
                <a:latin typeface=" Cascadia Code PL"/>
              </a:rPr>
              <a:t>(</a:t>
            </a:r>
          </a:p>
          <a:p>
            <a:r>
              <a:rPr lang="da-DK" sz="2400" b="0" dirty="0">
                <a:solidFill>
                  <a:srgbClr val="D4D4D4"/>
                </a:solidFill>
                <a:effectLst/>
                <a:latin typeface=" Cascadia Code PL"/>
              </a:rPr>
              <a:t>        </a:t>
            </a:r>
            <a:r>
              <a:rPr lang="da-DK" sz="2400" b="0" dirty="0">
                <a:solidFill>
                  <a:srgbClr val="569CD6"/>
                </a:solidFill>
                <a:effectLst/>
                <a:latin typeface=" Cascadia Code PL"/>
              </a:rPr>
              <a:t>delegate</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a:t>
            </a:r>
            <a:r>
              <a:rPr lang="da-DK" sz="2400" b="0" dirty="0">
                <a:solidFill>
                  <a:srgbClr val="569CD6"/>
                </a:solidFill>
                <a:effectLst/>
                <a:latin typeface=" Cascadia Code PL"/>
              </a:rPr>
              <a:t>int</a:t>
            </a:r>
            <a:r>
              <a:rPr lang="da-DK" sz="2400" b="0" dirty="0">
                <a:solidFill>
                  <a:srgbClr val="D4D4D4"/>
                </a:solidFill>
                <a:effectLst/>
                <a:latin typeface=" Cascadia Code PL"/>
              </a:rPr>
              <a:t> </a:t>
            </a:r>
            <a:r>
              <a:rPr lang="da-DK" sz="2400" b="0" dirty="0">
                <a:solidFill>
                  <a:srgbClr val="9CDCFE"/>
                </a:solidFill>
                <a:effectLst/>
                <a:latin typeface=" Cascadia Code PL"/>
              </a:rPr>
              <a:t>y</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r>
              <a:rPr lang="da-DK" sz="2400" b="0" dirty="0">
                <a:solidFill>
                  <a:srgbClr val="C586C0"/>
                </a:solidFill>
                <a:effectLst/>
                <a:latin typeface=" Cascadia Code PL"/>
              </a:rPr>
              <a:t>return</a:t>
            </a:r>
            <a:r>
              <a:rPr lang="da-DK" sz="2400" b="0" dirty="0">
                <a:solidFill>
                  <a:srgbClr val="D4D4D4"/>
                </a:solidFill>
                <a:effectLst/>
                <a:latin typeface=" Cascadia Code PL"/>
              </a:rPr>
              <a:t> </a:t>
            </a:r>
            <a:r>
              <a:rPr lang="da-DK" sz="2400" b="0" dirty="0">
                <a:solidFill>
                  <a:srgbClr val="9CDCFE"/>
                </a:solidFill>
                <a:effectLst/>
                <a:latin typeface=" Cascadia Code PL"/>
              </a:rPr>
              <a:t>x</a:t>
            </a:r>
            <a:r>
              <a:rPr lang="da-DK" sz="2400" b="0" dirty="0">
                <a:solidFill>
                  <a:srgbClr val="D4D4D4"/>
                </a:solidFill>
                <a:effectLst/>
                <a:latin typeface=" Cascadia Code PL"/>
              </a:rPr>
              <a:t> + </a:t>
            </a:r>
            <a:r>
              <a:rPr lang="da-DK" sz="2400" b="0" dirty="0">
                <a:solidFill>
                  <a:srgbClr val="9CDCFE"/>
                </a:solidFill>
                <a:effectLst/>
                <a:latin typeface=" Cascadia Code PL"/>
              </a:rPr>
              <a:t>y</a:t>
            </a:r>
            <a:r>
              <a:rPr lang="da-DK" sz="2400" b="0" dirty="0">
                <a:solidFill>
                  <a:srgbClr val="D4D4D4"/>
                </a:solidFill>
                <a:effectLst/>
                <a:latin typeface=" Cascadia Code PL"/>
              </a:rPr>
              <a:t>;</a:t>
            </a:r>
          </a:p>
          <a:p>
            <a:r>
              <a:rPr lang="da-DK" sz="2400" b="0" dirty="0">
                <a:solidFill>
                  <a:srgbClr val="D4D4D4"/>
                </a:solidFill>
                <a:effectLst/>
                <a:latin typeface=" Cascadia Code PL"/>
              </a:rPr>
              <a:t>        }</a:t>
            </a:r>
          </a:p>
          <a:p>
            <a:r>
              <a:rPr lang="da-DK" sz="2400" b="0" dirty="0">
                <a:solidFill>
                  <a:srgbClr val="D4D4D4"/>
                </a:solidFill>
                <a:effectLst/>
                <a:latin typeface=" Cascadia Code PL"/>
              </a:rPr>
              <a:t>    );</a:t>
            </a:r>
          </a:p>
          <a:p>
            <a:r>
              <a:rPr lang="da-DK" sz="2400" b="0" dirty="0">
                <a:solidFill>
                  <a:srgbClr val="D4D4D4"/>
                </a:solidFill>
                <a:effectLst/>
                <a:latin typeface=" Cascadia Code PL"/>
              </a:rPr>
              <a:t>}</a:t>
            </a:r>
          </a:p>
        </p:txBody>
      </p:sp>
    </p:spTree>
    <p:extLst>
      <p:ext uri="{BB962C8B-B14F-4D97-AF65-F5344CB8AC3E}">
        <p14:creationId xmlns:p14="http://schemas.microsoft.com/office/powerpoint/2010/main" val="20930967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497FAA-4763-4E2D-8190-FA38A7C62494}"/>
              </a:ext>
            </a:extLst>
          </p:cNvPr>
          <p:cNvSpPr>
            <a:spLocks noGrp="1"/>
          </p:cNvSpPr>
          <p:nvPr>
            <p:ph type="title"/>
          </p:nvPr>
        </p:nvSpPr>
        <p:spPr/>
        <p:txBody>
          <a:bodyPr/>
          <a:lstStyle/>
          <a:p>
            <a:r>
              <a:rPr lang="en-US" dirty="0"/>
              <a:t>Delegates</a:t>
            </a:r>
            <a:endParaRPr lang="LID4096" dirty="0"/>
          </a:p>
        </p:txBody>
      </p:sp>
      <p:sp>
        <p:nvSpPr>
          <p:cNvPr id="5" name="Text Placeholder 4">
            <a:extLst>
              <a:ext uri="{FF2B5EF4-FFF2-40B4-BE49-F238E27FC236}">
                <a16:creationId xmlns:a16="http://schemas.microsoft.com/office/drawing/2014/main" id="{6C2D7E09-8A69-4C75-94F1-E5B22AB4DF91}"/>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235454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94203-3197-4752-8139-2AD3E325307A}"/>
              </a:ext>
            </a:extLst>
          </p:cNvPr>
          <p:cNvSpPr>
            <a:spLocks noGrp="1"/>
          </p:cNvSpPr>
          <p:nvPr>
            <p:ph type="title"/>
          </p:nvPr>
        </p:nvSpPr>
        <p:spPr/>
        <p:txBody>
          <a:bodyPr/>
          <a:lstStyle/>
          <a:p>
            <a:r>
              <a:rPr lang="en-US" dirty="0"/>
              <a:t>Lambda Expressions</a:t>
            </a:r>
            <a:endParaRPr lang="LID4096" dirty="0"/>
          </a:p>
        </p:txBody>
      </p:sp>
      <p:sp>
        <p:nvSpPr>
          <p:cNvPr id="7" name="TextBox 6">
            <a:extLst>
              <a:ext uri="{FF2B5EF4-FFF2-40B4-BE49-F238E27FC236}">
                <a16:creationId xmlns:a16="http://schemas.microsoft.com/office/drawing/2014/main" id="{1F48573A-7761-4ADB-989E-0D4EB9D47C9E}"/>
              </a:ext>
            </a:extLst>
          </p:cNvPr>
          <p:cNvSpPr txBox="1"/>
          <p:nvPr/>
        </p:nvSpPr>
        <p:spPr>
          <a:xfrm>
            <a:off x="7184137" y="-1187649"/>
            <a:ext cx="4419600" cy="9233297"/>
          </a:xfrm>
          <a:prstGeom prst="rect">
            <a:avLst/>
          </a:prstGeom>
          <a:noFill/>
        </p:spPr>
        <p:txBody>
          <a:bodyPr wrap="square" lIns="0" tIns="0" rIns="0" bIns="0" rtlCol="0">
            <a:spAutoFit/>
          </a:bodyPr>
          <a:lstStyle/>
          <a:p>
            <a:pPr algn="l"/>
            <a:r>
              <a:rPr lang="el-GR" sz="60000" dirty="0">
                <a:latin typeface="Times New Roman" panose="02020603050405020304" pitchFamily="18" charset="0"/>
                <a:cs typeface="Times New Roman" panose="02020603050405020304" pitchFamily="18" charset="0"/>
              </a:rPr>
              <a:t>λ</a:t>
            </a:r>
            <a:endParaRPr lang="LID4096" sz="60000" dirty="0" err="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334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55BED-0D84-4C95-802B-BE29132CE7DC}"/>
              </a:ext>
            </a:extLst>
          </p:cNvPr>
          <p:cNvSpPr>
            <a:spLocks noGrp="1"/>
          </p:cNvSpPr>
          <p:nvPr>
            <p:ph type="title"/>
          </p:nvPr>
        </p:nvSpPr>
        <p:spPr/>
        <p:txBody>
          <a:bodyPr/>
          <a:lstStyle/>
          <a:p>
            <a:r>
              <a:rPr lang="en-US" dirty="0">
                <a:solidFill>
                  <a:schemeClr val="bg1"/>
                </a:solidFill>
              </a:rPr>
              <a:t>Lambda Expressions</a:t>
            </a:r>
            <a:endParaRPr lang="LID4096" dirty="0">
              <a:solidFill>
                <a:schemeClr val="bg1"/>
              </a:solidFill>
            </a:endParaRPr>
          </a:p>
        </p:txBody>
      </p:sp>
      <p:sp>
        <p:nvSpPr>
          <p:cNvPr id="2" name="Text Placeholder 1">
            <a:extLst>
              <a:ext uri="{FF2B5EF4-FFF2-40B4-BE49-F238E27FC236}">
                <a16:creationId xmlns:a16="http://schemas.microsoft.com/office/drawing/2014/main" id="{8138EAD9-EE93-40C3-BFD1-17011722BEBE}"/>
              </a:ext>
            </a:extLst>
          </p:cNvPr>
          <p:cNvSpPr>
            <a:spLocks noGrp="1"/>
          </p:cNvSpPr>
          <p:nvPr>
            <p:ph type="body" sz="quarter" idx="10"/>
          </p:nvPr>
        </p:nvSpPr>
        <p:spPr>
          <a:xfrm>
            <a:off x="588263" y="1436688"/>
            <a:ext cx="11018520" cy="5429179"/>
          </a:xfrm>
        </p:spPr>
        <p:txBody>
          <a:bodyPr/>
          <a:lstStyle/>
          <a:p>
            <a:endParaRPr lang="en-US" b="0" dirty="0">
              <a:solidFill>
                <a:srgbClr val="4EC9B0"/>
              </a:solidFill>
              <a:effectLst/>
              <a:latin typeface=" Cascadia Code PL"/>
            </a:endParaRPr>
          </a:p>
          <a:p>
            <a:endParaRPr lang="en-US" dirty="0">
              <a:solidFill>
                <a:srgbClr val="4EC9B0"/>
              </a:solidFill>
              <a:latin typeface=" Cascadia Code PL"/>
            </a:endParaRPr>
          </a:p>
          <a:p>
            <a:r>
              <a:rPr lang="en-US" b="0" dirty="0">
                <a:solidFill>
                  <a:srgbClr val="4EC9B0"/>
                </a:solidFill>
                <a:effectLst/>
                <a:latin typeface=" Cascadia Code PL"/>
              </a:rPr>
              <a:t>Action</a:t>
            </a:r>
            <a:r>
              <a:rPr lang="en-US" b="0" dirty="0">
                <a:solidFill>
                  <a:srgbClr val="D4D4D4"/>
                </a:solidFill>
                <a:effectLst/>
                <a:latin typeface=" Cascadia Code PL"/>
              </a:rPr>
              <a:t>&lt;</a:t>
            </a:r>
            <a:r>
              <a:rPr lang="en-US" b="0" dirty="0">
                <a:solidFill>
                  <a:srgbClr val="569CD6"/>
                </a:solidFill>
                <a:effectLst/>
                <a:latin typeface=" Cascadia Code PL"/>
              </a:rPr>
              <a:t>string</a:t>
            </a:r>
            <a:r>
              <a:rPr lang="en-US" b="0" dirty="0">
                <a:solidFill>
                  <a:srgbClr val="D4D4D4"/>
                </a:solidFill>
                <a:effectLst/>
                <a:latin typeface=" Cascadia Code PL"/>
              </a:rPr>
              <a:t>&gt; </a:t>
            </a:r>
            <a:r>
              <a:rPr lang="en-US" b="0" dirty="0">
                <a:solidFill>
                  <a:srgbClr val="9CDCFE"/>
                </a:solidFill>
                <a:effectLst/>
                <a:latin typeface=" Cascadia Code PL"/>
              </a:rPr>
              <a:t>write</a:t>
            </a:r>
            <a:r>
              <a:rPr lang="en-US" b="0" dirty="0">
                <a:solidFill>
                  <a:srgbClr val="D4D4D4"/>
                </a:solidFill>
                <a:effectLst/>
                <a:latin typeface=" Cascadia Code PL"/>
              </a:rPr>
              <a:t> = </a:t>
            </a:r>
            <a:r>
              <a:rPr lang="en-US" b="0" dirty="0">
                <a:solidFill>
                  <a:srgbClr val="9CDCFE"/>
                </a:solidFill>
                <a:effectLst/>
                <a:latin typeface=" Cascadia Code PL"/>
              </a:rPr>
              <a:t>s</a:t>
            </a:r>
            <a:r>
              <a:rPr lang="en-US" b="0" dirty="0">
                <a:solidFill>
                  <a:srgbClr val="D4D4D4"/>
                </a:solidFill>
                <a:effectLst/>
                <a:latin typeface=" Cascadia Code PL"/>
              </a:rPr>
              <a:t> =&gt; </a:t>
            </a:r>
            <a:r>
              <a:rPr lang="en-US" b="0" dirty="0" err="1">
                <a:solidFill>
                  <a:srgbClr val="4EC9B0"/>
                </a:solidFill>
                <a:effectLst/>
                <a:latin typeface=" Cascadia Code PL"/>
              </a:rPr>
              <a:t>Console</a:t>
            </a:r>
            <a:r>
              <a:rPr lang="en-US" b="0" dirty="0" err="1">
                <a:solidFill>
                  <a:srgbClr val="D4D4D4"/>
                </a:solidFill>
                <a:effectLst/>
                <a:latin typeface=" Cascadia Code PL"/>
              </a:rPr>
              <a:t>.</a:t>
            </a:r>
            <a:r>
              <a:rPr lang="en-US" b="0" dirty="0" err="1">
                <a:solidFill>
                  <a:srgbClr val="DCDCAA"/>
                </a:solidFill>
                <a:effectLst/>
                <a:latin typeface=" Cascadia Code PL"/>
              </a:rPr>
              <a:t>WriteLine</a:t>
            </a:r>
            <a:r>
              <a:rPr lang="en-US" b="0" dirty="0">
                <a:solidFill>
                  <a:srgbClr val="D4D4D4"/>
                </a:solidFill>
                <a:effectLst/>
                <a:latin typeface=" Cascadia Code PL"/>
              </a:rPr>
              <a:t>(</a:t>
            </a:r>
            <a:r>
              <a:rPr lang="en-US" b="0" dirty="0">
                <a:solidFill>
                  <a:srgbClr val="9CDCFE"/>
                </a:solidFill>
                <a:effectLst/>
                <a:latin typeface=" Cascadia Code PL"/>
              </a:rPr>
              <a:t>s</a:t>
            </a:r>
            <a:r>
              <a:rPr lang="en-US" b="0" dirty="0">
                <a:solidFill>
                  <a:srgbClr val="D4D4D4"/>
                </a:solidFill>
                <a:effectLst/>
                <a:latin typeface=" Cascadia Code PL"/>
              </a:rPr>
              <a:t>);</a:t>
            </a:r>
          </a:p>
          <a:p>
            <a:br>
              <a:rPr lang="en-US" b="0" dirty="0">
                <a:solidFill>
                  <a:srgbClr val="D4D4D4"/>
                </a:solidFill>
                <a:effectLst/>
                <a:latin typeface=" Cascadia Code PL"/>
              </a:rPr>
            </a:br>
            <a:r>
              <a:rPr lang="en-US" b="0" dirty="0">
                <a:solidFill>
                  <a:srgbClr val="4EC9B0"/>
                </a:solidFill>
                <a:effectLst/>
                <a:latin typeface=" Cascadia Code PL"/>
              </a:rPr>
              <a:t>Predicate</a:t>
            </a:r>
            <a:r>
              <a:rPr lang="en-US" b="0" dirty="0">
                <a:solidFill>
                  <a:srgbClr val="D4D4D4"/>
                </a:solidFill>
                <a:effectLst/>
                <a:latin typeface=" Cascadia Code PL"/>
              </a:rPr>
              <a:t>&lt;</a:t>
            </a:r>
            <a:r>
              <a:rPr lang="en-US" b="0" dirty="0">
                <a:solidFill>
                  <a:srgbClr val="4EC9B0"/>
                </a:solidFill>
                <a:effectLst/>
                <a:latin typeface=" Cascadia Code PL"/>
              </a:rPr>
              <a:t>City</a:t>
            </a:r>
            <a:r>
              <a:rPr lang="en-US" b="0" dirty="0">
                <a:solidFill>
                  <a:srgbClr val="D4D4D4"/>
                </a:solidFill>
                <a:effectLst/>
                <a:latin typeface=" Cascadia Code PL"/>
              </a:rPr>
              <a:t>&gt; </a:t>
            </a:r>
            <a:r>
              <a:rPr lang="en-US" b="0" dirty="0">
                <a:solidFill>
                  <a:srgbClr val="9CDCFE"/>
                </a:solidFill>
                <a:effectLst/>
                <a:latin typeface=" Cascadia Code PL"/>
              </a:rPr>
              <a:t>b</a:t>
            </a:r>
            <a:r>
              <a:rPr lang="en-US" b="0" dirty="0">
                <a:solidFill>
                  <a:srgbClr val="D4D4D4"/>
                </a:solidFill>
                <a:effectLst/>
                <a:latin typeface=" Cascadia Code PL"/>
              </a:rPr>
              <a:t> = </a:t>
            </a:r>
            <a:r>
              <a:rPr lang="en-US" b="0" dirty="0">
                <a:solidFill>
                  <a:srgbClr val="9CDCFE"/>
                </a:solidFill>
                <a:effectLst/>
                <a:latin typeface=" Cascadia Code PL"/>
              </a:rPr>
              <a:t>c</a:t>
            </a:r>
            <a:r>
              <a:rPr lang="en-US" b="0" dirty="0">
                <a:solidFill>
                  <a:srgbClr val="D4D4D4"/>
                </a:solidFill>
                <a:effectLst/>
                <a:latin typeface=" Cascadia Code PL"/>
              </a:rPr>
              <a:t> =&gt; </a:t>
            </a:r>
            <a:r>
              <a:rPr lang="en-US" b="0" dirty="0" err="1">
                <a:solidFill>
                  <a:srgbClr val="9CDCFE"/>
                </a:solidFill>
                <a:effectLst/>
                <a:latin typeface=" Cascadia Code PL"/>
              </a:rPr>
              <a:t>c</a:t>
            </a:r>
            <a:r>
              <a:rPr lang="en-US" b="0" dirty="0" err="1">
                <a:solidFill>
                  <a:srgbClr val="D4D4D4"/>
                </a:solidFill>
                <a:effectLst/>
                <a:latin typeface=" Cascadia Code PL"/>
              </a:rPr>
              <a:t>.</a:t>
            </a:r>
            <a:r>
              <a:rPr lang="en-US" b="0" dirty="0" err="1">
                <a:solidFill>
                  <a:srgbClr val="9CDCFE"/>
                </a:solidFill>
                <a:effectLst/>
                <a:latin typeface=" Cascadia Code PL"/>
              </a:rPr>
              <a:t>Name</a:t>
            </a:r>
            <a:r>
              <a:rPr lang="en-US" b="0" dirty="0" err="1">
                <a:solidFill>
                  <a:srgbClr val="D4D4D4"/>
                </a:solidFill>
                <a:effectLst/>
                <a:latin typeface=" Cascadia Code PL"/>
              </a:rPr>
              <a:t>.</a:t>
            </a:r>
            <a:r>
              <a:rPr lang="en-US" b="0" dirty="0" err="1">
                <a:solidFill>
                  <a:srgbClr val="9CDCFE"/>
                </a:solidFill>
                <a:effectLst/>
                <a:latin typeface=" Cascadia Code PL"/>
              </a:rPr>
              <a:t>StartsWith</a:t>
            </a:r>
            <a:r>
              <a:rPr lang="en-US" b="0" dirty="0">
                <a:solidFill>
                  <a:srgbClr val="D4D4D4"/>
                </a:solidFill>
                <a:effectLst/>
                <a:latin typeface=" Cascadia Code PL"/>
              </a:rPr>
              <a:t>(</a:t>
            </a:r>
            <a:r>
              <a:rPr lang="en-US" b="0" dirty="0">
                <a:solidFill>
                  <a:srgbClr val="CE9178"/>
                </a:solidFill>
                <a:effectLst/>
                <a:latin typeface=" Cascadia Code PL"/>
              </a:rPr>
              <a:t>"B"</a:t>
            </a:r>
            <a:r>
              <a:rPr lang="en-US" b="0" dirty="0">
                <a:solidFill>
                  <a:srgbClr val="D4D4D4"/>
                </a:solidFill>
                <a:effectLst/>
                <a:latin typeface=" Cascadia Code PL"/>
              </a:rPr>
              <a:t>);</a:t>
            </a:r>
          </a:p>
          <a:p>
            <a:br>
              <a:rPr lang="en-US" b="0" dirty="0">
                <a:solidFill>
                  <a:srgbClr val="D4D4D4"/>
                </a:solidFill>
                <a:effectLst/>
                <a:latin typeface=" Cascadia Code PL"/>
              </a:rPr>
            </a:br>
            <a:r>
              <a:rPr lang="en-US" b="0" dirty="0" err="1">
                <a:solidFill>
                  <a:srgbClr val="4EC9B0"/>
                </a:solidFill>
                <a:effectLst/>
                <a:latin typeface=" Cascadia Code PL"/>
              </a:rPr>
              <a:t>Func</a:t>
            </a:r>
            <a:r>
              <a:rPr lang="en-US" b="0" dirty="0">
                <a:solidFill>
                  <a:srgbClr val="D4D4D4"/>
                </a:solidFill>
                <a:effectLst/>
                <a:latin typeface=" Cascadia Code PL"/>
              </a:rPr>
              <a:t>&lt;</a:t>
            </a:r>
            <a:r>
              <a:rPr lang="en-US" b="0" dirty="0">
                <a:solidFill>
                  <a:srgbClr val="569CD6"/>
                </a:solidFill>
                <a:effectLst/>
                <a:latin typeface=" Cascadia Code PL"/>
              </a:rPr>
              <a:t>int</a:t>
            </a:r>
            <a:r>
              <a:rPr lang="en-US" b="0" dirty="0">
                <a:solidFill>
                  <a:srgbClr val="D4D4D4"/>
                </a:solidFill>
                <a:effectLst/>
                <a:latin typeface=" Cascadia Code PL"/>
              </a:rPr>
              <a:t>, </a:t>
            </a:r>
            <a:r>
              <a:rPr lang="en-US" b="0" dirty="0">
                <a:solidFill>
                  <a:srgbClr val="569CD6"/>
                </a:solidFill>
                <a:effectLst/>
                <a:latin typeface=" Cascadia Code PL"/>
              </a:rPr>
              <a:t>int</a:t>
            </a:r>
            <a:r>
              <a:rPr lang="en-US" b="0" dirty="0">
                <a:solidFill>
                  <a:srgbClr val="D4D4D4"/>
                </a:solidFill>
                <a:effectLst/>
                <a:latin typeface=" Cascadia Code PL"/>
              </a:rPr>
              <a:t>&gt; </a:t>
            </a:r>
            <a:r>
              <a:rPr lang="en-US" b="0" dirty="0">
                <a:solidFill>
                  <a:srgbClr val="9CDCFE"/>
                </a:solidFill>
                <a:effectLst/>
                <a:latin typeface=" Cascadia Code PL"/>
              </a:rPr>
              <a:t>square</a:t>
            </a:r>
            <a:r>
              <a:rPr lang="en-US" b="0" dirty="0">
                <a:solidFill>
                  <a:srgbClr val="D4D4D4"/>
                </a:solidFill>
                <a:effectLst/>
                <a:latin typeface=" Cascadia Code PL"/>
              </a:rPr>
              <a:t> = </a:t>
            </a:r>
            <a:r>
              <a:rPr lang="en-US" b="0" dirty="0">
                <a:solidFill>
                  <a:srgbClr val="9CDCFE"/>
                </a:solidFill>
                <a:effectLst/>
                <a:latin typeface=" Cascadia Code PL"/>
              </a:rPr>
              <a:t>a</a:t>
            </a:r>
            <a:r>
              <a:rPr lang="en-US" b="0" dirty="0">
                <a:solidFill>
                  <a:srgbClr val="D4D4D4"/>
                </a:solidFill>
                <a:effectLst/>
                <a:latin typeface=" Cascadia Code PL"/>
              </a:rPr>
              <a:t> =&gt; </a:t>
            </a:r>
            <a:r>
              <a:rPr lang="en-US" b="0" dirty="0">
                <a:solidFill>
                  <a:srgbClr val="9CDCFE"/>
                </a:solidFill>
                <a:effectLst/>
                <a:latin typeface=" Cascadia Code PL"/>
              </a:rPr>
              <a:t>a</a:t>
            </a:r>
            <a:r>
              <a:rPr lang="en-US" b="0" dirty="0">
                <a:solidFill>
                  <a:srgbClr val="D4D4D4"/>
                </a:solidFill>
                <a:effectLst/>
                <a:latin typeface=" Cascadia Code PL"/>
              </a:rPr>
              <a:t> * </a:t>
            </a:r>
            <a:r>
              <a:rPr lang="en-US" b="0" dirty="0">
                <a:solidFill>
                  <a:srgbClr val="9CDCFE"/>
                </a:solidFill>
                <a:effectLst/>
                <a:latin typeface=" Cascadia Code PL"/>
              </a:rPr>
              <a:t>a</a:t>
            </a:r>
            <a:r>
              <a:rPr lang="en-US" b="0" dirty="0">
                <a:solidFill>
                  <a:srgbClr val="D4D4D4"/>
                </a:solidFill>
                <a:effectLst/>
                <a:latin typeface=" Cascadia Code PL"/>
              </a:rPr>
              <a:t>;</a:t>
            </a:r>
          </a:p>
          <a:p>
            <a:endParaRPr lang="en-US" dirty="0">
              <a:solidFill>
                <a:srgbClr val="D4D4D4"/>
              </a:solidFill>
              <a:latin typeface=" Cascadia Code PL"/>
            </a:endParaRPr>
          </a:p>
          <a:p>
            <a:r>
              <a:rPr lang="fr-FR" b="0" dirty="0">
                <a:solidFill>
                  <a:srgbClr val="4EC9B0"/>
                </a:solidFill>
                <a:effectLst/>
                <a:latin typeface="CaskaydiaCove Nerd Font Mono" panose="020B0509020204030204" pitchFamily="49" charset="0"/>
              </a:rPr>
              <a:t>Converter</a:t>
            </a:r>
            <a:r>
              <a:rPr lang="fr-FR" b="0" dirty="0">
                <a:solidFill>
                  <a:srgbClr val="D4D4D4"/>
                </a:solidFill>
                <a:effectLst/>
                <a:latin typeface="CaskaydiaCove Nerd Font Mono" panose="020B0509020204030204" pitchFamily="49" charset="0"/>
              </a:rPr>
              <a:t>&lt;</a:t>
            </a:r>
            <a:r>
              <a:rPr lang="fr-FR" b="0" dirty="0">
                <a:solidFill>
                  <a:srgbClr val="569CD6"/>
                </a:solidFill>
                <a:effectLst/>
                <a:latin typeface="CaskaydiaCove Nerd Font Mono" panose="020B0509020204030204" pitchFamily="49" charset="0"/>
              </a:rPr>
              <a:t>double</a:t>
            </a:r>
            <a:r>
              <a:rPr lang="fr-FR" b="0" dirty="0">
                <a:solidFill>
                  <a:srgbClr val="D4D4D4"/>
                </a:solidFill>
                <a:effectLst/>
                <a:latin typeface="CaskaydiaCove Nerd Font Mono" panose="020B0509020204030204" pitchFamily="49" charset="0"/>
              </a:rPr>
              <a:t>, </a:t>
            </a:r>
            <a:r>
              <a:rPr lang="fr-FR" b="0" dirty="0">
                <a:solidFill>
                  <a:srgbClr val="569CD6"/>
                </a:solidFill>
                <a:effectLst/>
                <a:latin typeface="CaskaydiaCove Nerd Font Mono" panose="020B0509020204030204" pitchFamily="49" charset="0"/>
              </a:rPr>
              <a:t>double</a:t>
            </a:r>
            <a:r>
              <a:rPr lang="fr-FR" b="0" dirty="0">
                <a:solidFill>
                  <a:srgbClr val="D4D4D4"/>
                </a:solidFill>
                <a:effectLst/>
                <a:latin typeface="CaskaydiaCove Nerd Font Mono" panose="020B0509020204030204" pitchFamily="49" charset="0"/>
              </a:rPr>
              <a:t>&gt; </a:t>
            </a:r>
            <a:r>
              <a:rPr lang="fr-FR" b="0" dirty="0" err="1">
                <a:solidFill>
                  <a:srgbClr val="9CDCFE"/>
                </a:solidFill>
                <a:effectLst/>
                <a:latin typeface="CaskaydiaCove Nerd Font Mono" panose="020B0509020204030204" pitchFamily="49" charset="0"/>
              </a:rPr>
              <a:t>ftoC</a:t>
            </a:r>
            <a:r>
              <a:rPr lang="fr-FR" b="0" dirty="0">
                <a:solidFill>
                  <a:srgbClr val="D4D4D4"/>
                </a:solidFill>
                <a:effectLst/>
                <a:latin typeface="CaskaydiaCove Nerd Font Mono" panose="020B0509020204030204" pitchFamily="49" charset="0"/>
              </a:rPr>
              <a:t> = </a:t>
            </a:r>
            <a:r>
              <a:rPr lang="fr-FR" b="0" dirty="0">
                <a:solidFill>
                  <a:srgbClr val="9CDCFE"/>
                </a:solidFill>
                <a:effectLst/>
                <a:latin typeface="CaskaydiaCove Nerd Font Mono" panose="020B0509020204030204" pitchFamily="49" charset="0"/>
              </a:rPr>
              <a:t>c</a:t>
            </a:r>
            <a:r>
              <a:rPr lang="fr-FR" b="0" dirty="0">
                <a:solidFill>
                  <a:srgbClr val="D4D4D4"/>
                </a:solidFill>
                <a:effectLst/>
                <a:latin typeface="CaskaydiaCove Nerd Font Mono" panose="020B0509020204030204" pitchFamily="49" charset="0"/>
              </a:rPr>
              <a:t> =&gt; </a:t>
            </a:r>
            <a:r>
              <a:rPr lang="fr-FR" b="0" dirty="0">
                <a:solidFill>
                  <a:srgbClr val="9CDCFE"/>
                </a:solidFill>
                <a:effectLst/>
                <a:latin typeface="CaskaydiaCove Nerd Font Mono" panose="020B0509020204030204" pitchFamily="49" charset="0"/>
              </a:rPr>
              <a:t>c</a:t>
            </a:r>
            <a:r>
              <a:rPr lang="fr-FR" b="0" dirty="0">
                <a:solidFill>
                  <a:srgbClr val="D4D4D4"/>
                </a:solidFill>
                <a:effectLst/>
                <a:latin typeface="CaskaydiaCove Nerd Font Mono" panose="020B0509020204030204" pitchFamily="49" charset="0"/>
              </a:rPr>
              <a:t> * </a:t>
            </a:r>
            <a:r>
              <a:rPr lang="fr-FR" b="0" dirty="0">
                <a:solidFill>
                  <a:srgbClr val="B5CEA8"/>
                </a:solidFill>
                <a:effectLst/>
                <a:latin typeface="CaskaydiaCove Nerd Font Mono" panose="020B0509020204030204" pitchFamily="49" charset="0"/>
              </a:rPr>
              <a:t>9.0</a:t>
            </a:r>
            <a:r>
              <a:rPr lang="fr-FR" b="0" dirty="0">
                <a:solidFill>
                  <a:srgbClr val="D4D4D4"/>
                </a:solidFill>
                <a:effectLst/>
                <a:latin typeface="CaskaydiaCove Nerd Font Mono" panose="020B0509020204030204" pitchFamily="49" charset="0"/>
              </a:rPr>
              <a:t> / </a:t>
            </a:r>
            <a:r>
              <a:rPr lang="fr-FR" b="0" dirty="0">
                <a:solidFill>
                  <a:srgbClr val="B5CEA8"/>
                </a:solidFill>
                <a:effectLst/>
                <a:latin typeface="CaskaydiaCove Nerd Font Mono" panose="020B0509020204030204" pitchFamily="49" charset="0"/>
              </a:rPr>
              <a:t>5.0</a:t>
            </a:r>
            <a:r>
              <a:rPr lang="fr-FR" b="0" dirty="0">
                <a:solidFill>
                  <a:srgbClr val="D4D4D4"/>
                </a:solidFill>
                <a:effectLst/>
                <a:latin typeface="CaskaydiaCove Nerd Font Mono" panose="020B0509020204030204" pitchFamily="49" charset="0"/>
              </a:rPr>
              <a:t> + </a:t>
            </a:r>
            <a:r>
              <a:rPr lang="fr-FR" b="0" dirty="0">
                <a:solidFill>
                  <a:srgbClr val="B5CEA8"/>
                </a:solidFill>
                <a:effectLst/>
                <a:latin typeface="CaskaydiaCove Nerd Font Mono" panose="020B0509020204030204" pitchFamily="49" charset="0"/>
              </a:rPr>
              <a:t>32.0</a:t>
            </a:r>
            <a:r>
              <a:rPr lang="fr-FR" b="0" dirty="0">
                <a:solidFill>
                  <a:srgbClr val="D4D4D4"/>
                </a:solidFill>
                <a:effectLst/>
                <a:latin typeface="CaskaydiaCove Nerd Font Mono" panose="020B0509020204030204" pitchFamily="49" charset="0"/>
              </a:rPr>
              <a:t>;</a:t>
            </a:r>
          </a:p>
          <a:p>
            <a:endParaRPr lang="en-US" b="0" dirty="0">
              <a:solidFill>
                <a:srgbClr val="D4D4D4"/>
              </a:solidFill>
              <a:effectLst/>
              <a:latin typeface=" Cascadia Code PL"/>
            </a:endParaRPr>
          </a:p>
          <a:p>
            <a:endParaRPr lang="LID4096" dirty="0"/>
          </a:p>
        </p:txBody>
      </p:sp>
    </p:spTree>
    <p:extLst>
      <p:ext uri="{BB962C8B-B14F-4D97-AF65-F5344CB8AC3E}">
        <p14:creationId xmlns:p14="http://schemas.microsoft.com/office/powerpoint/2010/main" val="13954291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en-US" dirty="0">
                <a:solidFill>
                  <a:schemeClr val="bg1"/>
                </a:solidFill>
              </a:rPr>
              <a:t>(Local functions)</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3767185"/>
          </a:xfrm>
        </p:spPr>
        <p:txBody>
          <a:bodyPr/>
          <a:lstStyle/>
          <a:p>
            <a:r>
              <a:rPr lang="en-US" sz="3600" b="0" dirty="0">
                <a:solidFill>
                  <a:srgbClr val="569CD6"/>
                </a:solidFill>
                <a:effectLst/>
                <a:latin typeface=" Cascadia Code PL"/>
              </a:rPr>
              <a:t>static</a:t>
            </a:r>
            <a:r>
              <a:rPr lang="en-US" sz="3600" b="0" dirty="0">
                <a:solidFill>
                  <a:srgbClr val="D4D4D4"/>
                </a:solidFill>
                <a:effectLst/>
                <a:latin typeface=" Cascadia Code PL"/>
              </a:rPr>
              <a:t> </a:t>
            </a:r>
            <a:r>
              <a:rPr lang="en-US" sz="3600" b="0" dirty="0">
                <a:solidFill>
                  <a:srgbClr val="569CD6"/>
                </a:solidFill>
                <a:effectLst/>
                <a:latin typeface=" Cascadia Code PL"/>
              </a:rPr>
              <a:t>void</a:t>
            </a:r>
            <a:r>
              <a:rPr lang="en-US" sz="3600" b="0" dirty="0">
                <a:solidFill>
                  <a:srgbClr val="D4D4D4"/>
                </a:solidFill>
                <a:effectLst/>
                <a:latin typeface=" Cascadia Code PL"/>
              </a:rPr>
              <a:t> </a:t>
            </a:r>
            <a:r>
              <a:rPr lang="en-US" sz="3600" b="0" dirty="0">
                <a:solidFill>
                  <a:srgbClr val="DCDCAA"/>
                </a:solidFill>
                <a:effectLst/>
                <a:latin typeface=" Cascadia Code PL"/>
              </a:rPr>
              <a:t>Main</a:t>
            </a:r>
            <a:r>
              <a:rPr lang="en-US" sz="3600" b="0" dirty="0">
                <a:solidFill>
                  <a:srgbClr val="D4D4D4"/>
                </a:solidFill>
                <a:effectLst/>
                <a:latin typeface=" Cascadia Code PL"/>
              </a:rPr>
              <a:t>(</a:t>
            </a:r>
            <a:r>
              <a:rPr lang="en-US" sz="3600" b="0" dirty="0">
                <a:solidFill>
                  <a:srgbClr val="569CD6"/>
                </a:solidFill>
                <a:effectLst/>
                <a:latin typeface=" Cascadia Code PL"/>
              </a:rPr>
              <a:t>string</a:t>
            </a:r>
            <a:r>
              <a:rPr lang="en-US" sz="3600" b="0" dirty="0">
                <a:solidFill>
                  <a:srgbClr val="D4D4D4"/>
                </a:solidFill>
                <a:effectLst/>
                <a:latin typeface=" Cascadia Code PL"/>
              </a:rPr>
              <a:t>[] </a:t>
            </a:r>
            <a:r>
              <a:rPr lang="en-US" sz="3600" b="0" dirty="0" err="1">
                <a:solidFill>
                  <a:srgbClr val="9CDCFE"/>
                </a:solidFill>
                <a:effectLst/>
                <a:latin typeface=" Cascadia Code PL"/>
              </a:rPr>
              <a:t>args</a:t>
            </a:r>
            <a:r>
              <a:rPr lang="en-US" sz="3600" b="0" dirty="0">
                <a:solidFill>
                  <a:srgbClr val="D4D4D4"/>
                </a:solidFill>
                <a:effectLst/>
                <a:latin typeface=" Cascadia Code PL"/>
              </a:rPr>
              <a:t>)</a:t>
            </a:r>
          </a:p>
          <a:p>
            <a:r>
              <a:rPr lang="en-US" sz="3600" b="0" dirty="0">
                <a:solidFill>
                  <a:srgbClr val="D4D4D4"/>
                </a:solidFill>
                <a:effectLst/>
                <a:latin typeface=" Cascadia Code PL"/>
              </a:rPr>
              <a:t>{</a:t>
            </a:r>
          </a:p>
          <a:p>
            <a:r>
              <a:rPr lang="en-US" sz="3600" b="0" dirty="0">
                <a:solidFill>
                  <a:srgbClr val="D4D4D4"/>
                </a:solidFill>
                <a:effectLst/>
                <a:latin typeface=" Cascadia Code PL"/>
              </a:rPr>
              <a:t>    </a:t>
            </a:r>
            <a:r>
              <a:rPr lang="en-US" sz="3600" b="0" dirty="0">
                <a:solidFill>
                  <a:srgbClr val="569CD6"/>
                </a:solidFill>
                <a:effectLst/>
                <a:latin typeface=" Cascadia Code PL"/>
              </a:rPr>
              <a:t>int</a:t>
            </a:r>
            <a:r>
              <a:rPr lang="en-US" sz="3600" b="0" dirty="0">
                <a:solidFill>
                  <a:srgbClr val="D4D4D4"/>
                </a:solidFill>
                <a:effectLst/>
                <a:latin typeface=" Cascadia Code PL"/>
              </a:rPr>
              <a:t> </a:t>
            </a:r>
            <a:r>
              <a:rPr lang="en-US" sz="3600" b="0" dirty="0">
                <a:solidFill>
                  <a:srgbClr val="DCDCAA"/>
                </a:solidFill>
                <a:effectLst/>
                <a:latin typeface=" Cascadia Code PL"/>
              </a:rPr>
              <a:t>square</a:t>
            </a:r>
            <a:r>
              <a:rPr lang="en-US" sz="3600" b="0" dirty="0">
                <a:solidFill>
                  <a:srgbClr val="D4D4D4"/>
                </a:solidFill>
                <a:effectLst/>
                <a:latin typeface=" Cascadia Code PL"/>
              </a:rPr>
              <a:t>(</a:t>
            </a:r>
            <a:r>
              <a:rPr lang="en-US" sz="3600" b="0" dirty="0">
                <a:solidFill>
                  <a:srgbClr val="569CD6"/>
                </a:solidFill>
                <a:effectLst/>
                <a:latin typeface=" Cascadia Code PL"/>
              </a:rPr>
              <a:t>int</a:t>
            </a:r>
            <a:r>
              <a:rPr lang="en-US" sz="3600" b="0" dirty="0">
                <a:solidFill>
                  <a:srgbClr val="D4D4D4"/>
                </a:solidFill>
                <a:effectLst/>
                <a:latin typeface=" Cascadia Code PL"/>
              </a:rPr>
              <a:t> </a:t>
            </a:r>
            <a:r>
              <a:rPr lang="en-US" sz="3600" b="0" dirty="0">
                <a:solidFill>
                  <a:srgbClr val="9CDCFE"/>
                </a:solidFill>
                <a:effectLst/>
                <a:latin typeface=" Cascadia Code PL"/>
              </a:rPr>
              <a:t>a</a:t>
            </a:r>
            <a:r>
              <a:rPr lang="en-US" sz="3600" b="0" dirty="0">
                <a:solidFill>
                  <a:srgbClr val="D4D4D4"/>
                </a:solidFill>
                <a:effectLst/>
                <a:latin typeface=" Cascadia Code PL"/>
              </a:rPr>
              <a:t>) { </a:t>
            </a:r>
            <a:r>
              <a:rPr lang="en-US" sz="3600" b="0" dirty="0">
                <a:solidFill>
                  <a:srgbClr val="C586C0"/>
                </a:solidFill>
                <a:effectLst/>
                <a:latin typeface=" Cascadia Code PL"/>
              </a:rPr>
              <a:t>return</a:t>
            </a:r>
            <a:r>
              <a:rPr lang="en-US" sz="3600" b="0" dirty="0">
                <a:solidFill>
                  <a:srgbClr val="D4D4D4"/>
                </a:solidFill>
                <a:effectLst/>
                <a:latin typeface=" Cascadia Code PL"/>
              </a:rPr>
              <a:t> </a:t>
            </a:r>
            <a:r>
              <a:rPr lang="en-US" sz="3600" b="0" dirty="0">
                <a:solidFill>
                  <a:srgbClr val="9CDCFE"/>
                </a:solidFill>
                <a:effectLst/>
                <a:latin typeface=" Cascadia Code PL"/>
              </a:rPr>
              <a:t>a</a:t>
            </a:r>
            <a:r>
              <a:rPr lang="en-US" sz="3600" b="0" dirty="0">
                <a:solidFill>
                  <a:srgbClr val="D4D4D4"/>
                </a:solidFill>
                <a:effectLst/>
                <a:latin typeface=" Cascadia Code PL"/>
              </a:rPr>
              <a:t> * </a:t>
            </a:r>
            <a:r>
              <a:rPr lang="en-US" sz="3600" b="0" dirty="0">
                <a:solidFill>
                  <a:srgbClr val="9CDCFE"/>
                </a:solidFill>
                <a:effectLst/>
                <a:latin typeface=" Cascadia Code PL"/>
              </a:rPr>
              <a:t>a</a:t>
            </a:r>
            <a:r>
              <a:rPr lang="en-US" sz="3600" b="0" dirty="0">
                <a:solidFill>
                  <a:srgbClr val="D4D4D4"/>
                </a:solidFill>
                <a:effectLst/>
                <a:latin typeface=" Cascadia Code PL"/>
              </a:rPr>
              <a:t>; };</a:t>
            </a:r>
          </a:p>
          <a:p>
            <a:br>
              <a:rPr lang="en-US" sz="3600" b="0" dirty="0">
                <a:solidFill>
                  <a:srgbClr val="D4D4D4"/>
                </a:solidFill>
                <a:effectLst/>
                <a:latin typeface=" Cascadia Code PL"/>
              </a:rPr>
            </a:br>
            <a:r>
              <a:rPr lang="en-US" sz="3600" b="0" dirty="0">
                <a:solidFill>
                  <a:srgbClr val="D4D4D4"/>
                </a:solidFill>
                <a:effectLst/>
                <a:latin typeface=" Cascadia Code PL"/>
              </a:rPr>
              <a:t>    </a:t>
            </a:r>
            <a:r>
              <a:rPr lang="en-US" sz="3600" b="0" dirty="0" err="1">
                <a:solidFill>
                  <a:srgbClr val="4EC9B0"/>
                </a:solidFill>
                <a:effectLst/>
                <a:latin typeface=" Cascadia Code PL"/>
              </a:rPr>
              <a:t>Console</a:t>
            </a:r>
            <a:r>
              <a:rPr lang="en-US" sz="3600" b="0" dirty="0" err="1">
                <a:solidFill>
                  <a:srgbClr val="D4D4D4"/>
                </a:solidFill>
                <a:effectLst/>
                <a:latin typeface=" Cascadia Code PL"/>
              </a:rPr>
              <a:t>.</a:t>
            </a:r>
            <a:r>
              <a:rPr lang="en-US" sz="3600" b="0" dirty="0" err="1">
                <a:solidFill>
                  <a:srgbClr val="DCDCAA"/>
                </a:solidFill>
                <a:effectLst/>
                <a:latin typeface=" Cascadia Code PL"/>
              </a:rPr>
              <a:t>WriteLine</a:t>
            </a:r>
            <a:r>
              <a:rPr lang="en-US" sz="3600" b="0" dirty="0">
                <a:solidFill>
                  <a:srgbClr val="D4D4D4"/>
                </a:solidFill>
                <a:effectLst/>
                <a:latin typeface=" Cascadia Code PL"/>
              </a:rPr>
              <a:t>(</a:t>
            </a:r>
            <a:r>
              <a:rPr lang="en-US" sz="3600" b="0" dirty="0">
                <a:solidFill>
                  <a:srgbClr val="DCDCAA"/>
                </a:solidFill>
                <a:effectLst/>
                <a:latin typeface=" Cascadia Code PL"/>
              </a:rPr>
              <a:t>square</a:t>
            </a:r>
            <a:r>
              <a:rPr lang="en-US" sz="3600" b="0" dirty="0">
                <a:solidFill>
                  <a:srgbClr val="D4D4D4"/>
                </a:solidFill>
                <a:effectLst/>
                <a:latin typeface=" Cascadia Code PL"/>
              </a:rPr>
              <a:t>(</a:t>
            </a:r>
            <a:r>
              <a:rPr lang="en-US" sz="3600" b="0" dirty="0">
                <a:solidFill>
                  <a:srgbClr val="B5CEA8"/>
                </a:solidFill>
                <a:effectLst/>
                <a:latin typeface=" Cascadia Code PL"/>
              </a:rPr>
              <a:t>16</a:t>
            </a:r>
            <a:r>
              <a:rPr lang="en-US" sz="3600" b="0" dirty="0">
                <a:solidFill>
                  <a:srgbClr val="D4D4D4"/>
                </a:solidFill>
                <a:effectLst/>
                <a:latin typeface=" Cascadia Code PL"/>
              </a:rPr>
              <a:t>));</a:t>
            </a:r>
          </a:p>
          <a:p>
            <a:r>
              <a:rPr lang="en-US" sz="3600" b="0" dirty="0">
                <a:solidFill>
                  <a:srgbClr val="D4D4D4"/>
                </a:solidFill>
                <a:effectLst/>
                <a:latin typeface=" Cascadia Code PL"/>
              </a:rPr>
              <a:t>}</a:t>
            </a:r>
          </a:p>
        </p:txBody>
      </p:sp>
    </p:spTree>
    <p:extLst>
      <p:ext uri="{BB962C8B-B14F-4D97-AF65-F5344CB8AC3E}">
        <p14:creationId xmlns:p14="http://schemas.microsoft.com/office/powerpoint/2010/main" val="21884317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492AE-2491-447E-B341-E60BF3924A40}"/>
              </a:ext>
            </a:extLst>
          </p:cNvPr>
          <p:cNvSpPr>
            <a:spLocks noGrp="1"/>
          </p:cNvSpPr>
          <p:nvPr>
            <p:ph type="title"/>
          </p:nvPr>
        </p:nvSpPr>
        <p:spPr/>
        <p:txBody>
          <a:bodyPr/>
          <a:lstStyle/>
          <a:p>
            <a:r>
              <a:rPr lang="da-DK" dirty="0">
                <a:solidFill>
                  <a:schemeClr val="bg1"/>
                </a:solidFill>
              </a:rPr>
              <a:t>Anonymous types</a:t>
            </a:r>
            <a:endParaRPr lang="LID4096" dirty="0">
              <a:solidFill>
                <a:schemeClr val="bg1"/>
              </a:solidFill>
            </a:endParaRPr>
          </a:p>
        </p:txBody>
      </p:sp>
      <p:sp>
        <p:nvSpPr>
          <p:cNvPr id="3" name="Text Placeholder 2">
            <a:extLst>
              <a:ext uri="{FF2B5EF4-FFF2-40B4-BE49-F238E27FC236}">
                <a16:creationId xmlns:a16="http://schemas.microsoft.com/office/drawing/2014/main" id="{2E126819-7E87-42A2-A3E4-FA03B6C9365D}"/>
              </a:ext>
            </a:extLst>
          </p:cNvPr>
          <p:cNvSpPr>
            <a:spLocks noGrp="1"/>
          </p:cNvSpPr>
          <p:nvPr>
            <p:ph type="body" sz="quarter" idx="10"/>
          </p:nvPr>
        </p:nvSpPr>
        <p:spPr>
          <a:xfrm>
            <a:off x="588263" y="1436688"/>
            <a:ext cx="11018520" cy="4038029"/>
          </a:xfrm>
        </p:spPr>
        <p:txBody>
          <a:bodyPr/>
          <a:lstStyle/>
          <a:p>
            <a:endParaRPr lang="en-US" sz="3200" b="0" dirty="0">
              <a:solidFill>
                <a:srgbClr val="569CD6"/>
              </a:solidFill>
              <a:effectLst/>
              <a:latin typeface=" Cascadia Code PL"/>
            </a:endParaRPr>
          </a:p>
          <a:p>
            <a:endParaRPr lang="en-US" sz="3200" b="0" dirty="0">
              <a:solidFill>
                <a:srgbClr val="569CD6"/>
              </a:solidFill>
              <a:effectLst/>
              <a:latin typeface=" Cascadia Code PL"/>
            </a:endParaRPr>
          </a:p>
          <a:p>
            <a:r>
              <a:rPr lang="en-US" sz="3200" b="0" dirty="0">
                <a:solidFill>
                  <a:srgbClr val="569CD6"/>
                </a:solidFill>
                <a:effectLst/>
                <a:latin typeface=" Cascadia Code PL"/>
              </a:rPr>
              <a:t>var</a:t>
            </a:r>
            <a:r>
              <a:rPr lang="en-US" sz="3200" b="0" dirty="0">
                <a:solidFill>
                  <a:srgbClr val="D4D4D4"/>
                </a:solidFill>
                <a:effectLst/>
                <a:latin typeface=" Cascadia Code PL"/>
              </a:rPr>
              <a:t> </a:t>
            </a:r>
            <a:r>
              <a:rPr lang="en-US" sz="3200" b="0" dirty="0">
                <a:solidFill>
                  <a:srgbClr val="9CDCFE"/>
                </a:solidFill>
                <a:effectLst/>
                <a:latin typeface=" Cascadia Code PL"/>
              </a:rPr>
              <a:t>question</a:t>
            </a:r>
            <a:r>
              <a:rPr lang="en-US" sz="3200" b="0" dirty="0">
                <a:solidFill>
                  <a:srgbClr val="D4D4D4"/>
                </a:solidFill>
                <a:effectLst/>
                <a:latin typeface=" Cascadia Code PL"/>
              </a:rPr>
              <a:t> = </a:t>
            </a:r>
            <a:r>
              <a:rPr lang="en-US" sz="3200" b="0" dirty="0">
                <a:solidFill>
                  <a:srgbClr val="569CD6"/>
                </a:solidFill>
                <a:effectLst/>
                <a:latin typeface=" Cascadia Code PL"/>
              </a:rPr>
              <a:t>new</a:t>
            </a:r>
            <a:endParaRPr lang="en-US" sz="3200" b="0" dirty="0">
              <a:solidFill>
                <a:srgbClr val="D4D4D4"/>
              </a:solidFill>
              <a:effectLst/>
              <a:latin typeface=" Cascadia Code PL"/>
            </a:endParaRPr>
          </a:p>
          <a:p>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9CDCFE"/>
                </a:solidFill>
                <a:effectLst/>
                <a:latin typeface=" Cascadia Code PL"/>
              </a:rPr>
              <a:t>Title</a:t>
            </a:r>
            <a:r>
              <a:rPr lang="en-US" sz="3200" b="0" dirty="0">
                <a:solidFill>
                  <a:srgbClr val="D4D4D4"/>
                </a:solidFill>
                <a:effectLst/>
                <a:latin typeface=" Cascadia Code PL"/>
              </a:rPr>
              <a:t> = </a:t>
            </a:r>
            <a:r>
              <a:rPr lang="en-US" sz="3200" b="0" dirty="0">
                <a:solidFill>
                  <a:srgbClr val="CE9178"/>
                </a:solidFill>
                <a:effectLst/>
                <a:latin typeface=" Cascadia Code PL"/>
              </a:rPr>
              <a:t>"The answer...?"</a:t>
            </a:r>
            <a:r>
              <a:rPr lang="en-US" sz="3200" b="0" dirty="0">
                <a:solidFill>
                  <a:srgbClr val="D4D4D4"/>
                </a:solidFill>
                <a:effectLst/>
                <a:latin typeface=" Cascadia Code PL"/>
              </a:rPr>
              <a:t>,</a:t>
            </a:r>
          </a:p>
          <a:p>
            <a:r>
              <a:rPr lang="en-US" sz="3200" b="0" dirty="0">
                <a:solidFill>
                  <a:srgbClr val="D4D4D4"/>
                </a:solidFill>
                <a:effectLst/>
                <a:latin typeface=" Cascadia Code PL"/>
              </a:rPr>
              <a:t>    </a:t>
            </a:r>
            <a:r>
              <a:rPr lang="en-US" sz="3200" b="0" dirty="0">
                <a:solidFill>
                  <a:srgbClr val="9CDCFE"/>
                </a:solidFill>
                <a:effectLst/>
                <a:latin typeface=" Cascadia Code PL"/>
              </a:rPr>
              <a:t>Answer</a:t>
            </a:r>
            <a:r>
              <a:rPr lang="en-US" sz="3200" b="0" dirty="0">
                <a:solidFill>
                  <a:srgbClr val="D4D4D4"/>
                </a:solidFill>
                <a:effectLst/>
                <a:latin typeface=" Cascadia Code PL"/>
              </a:rPr>
              <a:t> = </a:t>
            </a:r>
            <a:r>
              <a:rPr lang="en-US" sz="3200" b="0" dirty="0">
                <a:solidFill>
                  <a:srgbClr val="B5CEA8"/>
                </a:solidFill>
                <a:effectLst/>
                <a:latin typeface=" Cascadia Code PL"/>
              </a:rPr>
              <a:t>42</a:t>
            </a:r>
            <a:endParaRPr lang="en-US" sz="3200" b="0" dirty="0">
              <a:solidFill>
                <a:srgbClr val="D4D4D4"/>
              </a:solidFill>
              <a:effectLst/>
              <a:latin typeface=" Cascadia Code PL"/>
            </a:endParaRPr>
          </a:p>
          <a:p>
            <a:r>
              <a:rPr lang="en-US" sz="3200" b="0" dirty="0">
                <a:solidFill>
                  <a:srgbClr val="D4D4D4"/>
                </a:solidFill>
                <a:effectLst/>
                <a:latin typeface=" Cascadia Code PL"/>
              </a:rPr>
              <a:t>};</a:t>
            </a:r>
          </a:p>
        </p:txBody>
      </p:sp>
    </p:spTree>
    <p:extLst>
      <p:ext uri="{BB962C8B-B14F-4D97-AF65-F5344CB8AC3E}">
        <p14:creationId xmlns:p14="http://schemas.microsoft.com/office/powerpoint/2010/main" val="132231072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718</Words>
  <Application>Microsoft Office PowerPoint</Application>
  <PresentationFormat>Widescreen</PresentationFormat>
  <Paragraphs>129</Paragraphs>
  <Slides>19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 Cascadia Code PL</vt:lpstr>
      <vt:lpstr>Arial</vt:lpstr>
      <vt:lpstr>Cascadia Code</vt:lpstr>
      <vt:lpstr>CaskaydiaCove Nerd Font Mono</vt:lpstr>
      <vt:lpstr>Consolas</vt:lpstr>
      <vt:lpstr>Segoe UI</vt:lpstr>
      <vt:lpstr>Segoe UI Semibold</vt:lpstr>
      <vt:lpstr>Times New Roman</vt:lpstr>
      <vt:lpstr>Wingdings</vt:lpstr>
      <vt:lpstr>White Template</vt:lpstr>
      <vt:lpstr>C♯ Lambdas and LINQ</vt:lpstr>
      <vt:lpstr>Agenda</vt:lpstr>
      <vt:lpstr>Delegates</vt:lpstr>
      <vt:lpstr>Delegates – Building block for Higher-order functions</vt:lpstr>
      <vt:lpstr>Delegates</vt:lpstr>
      <vt:lpstr>Lambda Expressions</vt:lpstr>
      <vt:lpstr>Lambda Expressions</vt:lpstr>
      <vt:lpstr>(Local functions)</vt:lpstr>
      <vt:lpstr>Anonymous types</vt:lpstr>
      <vt:lpstr>(Tuples)</vt:lpstr>
      <vt:lpstr>Extension Methods</vt:lpstr>
      <vt:lpstr>Data: Collection Initializer</vt:lpstr>
      <vt:lpstr>Data: Collection + Object Initializer</vt:lpstr>
      <vt:lpstr>Extension methods 1/2</vt:lpstr>
      <vt:lpstr>Extension methods 2/2</vt:lpstr>
      <vt:lpstr>LINQ – Language INtegrated Query</vt:lpstr>
      <vt:lpstr>LINQ</vt:lpstr>
      <vt:lpstr>Extension Methods Version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58</cp:revision>
  <dcterms:created xsi:type="dcterms:W3CDTF">2021-09-02T18:23:40Z</dcterms:created>
  <dcterms:modified xsi:type="dcterms:W3CDTF">2021-09-12T08:18:11Z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